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7" r:id="rId12"/>
    <p:sldId id="266" r:id="rId13"/>
    <p:sldId id="269" r:id="rId14"/>
    <p:sldId id="268" r:id="rId15"/>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hu-HU"/>
          </a:p>
        </p:txBody>
      </p:sp>
      <p:sp>
        <p:nvSpPr>
          <p:cNvPr id="4" name="Dátum helye 3"/>
          <p:cNvSpPr>
            <a:spLocks noGrp="1"/>
          </p:cNvSpPr>
          <p:nvPr>
            <p:ph type="dt" sz="half" idx="10"/>
          </p:nvPr>
        </p:nvSpPr>
        <p:spPr/>
        <p:txBody>
          <a:bodyPr/>
          <a:lstStyle/>
          <a:p>
            <a:fld id="{9AFED318-0274-42B1-9D07-66F13B89E58A}" type="datetimeFigureOut">
              <a:rPr lang="hu-HU" smtClean="0"/>
              <a:t>2021. 07. 07.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3018188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9AFED318-0274-42B1-9D07-66F13B89E58A}" type="datetimeFigureOut">
              <a:rPr lang="hu-HU" smtClean="0"/>
              <a:t>2021. 07. 07.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1442504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9AFED318-0274-42B1-9D07-66F13B89E58A}" type="datetimeFigureOut">
              <a:rPr lang="hu-HU" smtClean="0"/>
              <a:t>2021. 07. 07.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3189554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9AFED318-0274-42B1-9D07-66F13B89E58A}" type="datetimeFigureOut">
              <a:rPr lang="hu-HU" smtClean="0"/>
              <a:t>2021. 07. 07.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3575841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9AFED318-0274-42B1-9D07-66F13B89E58A}" type="datetimeFigureOut">
              <a:rPr lang="hu-HU" smtClean="0"/>
              <a:t>2021. 07. 07.</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2978742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9AFED318-0274-42B1-9D07-66F13B89E58A}" type="datetimeFigureOut">
              <a:rPr lang="hu-HU" smtClean="0"/>
              <a:t>2021. 07. 07.</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3299394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9AFED318-0274-42B1-9D07-66F13B89E58A}" type="datetimeFigureOut">
              <a:rPr lang="hu-HU" smtClean="0"/>
              <a:t>2021. 07. 07.</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2726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9AFED318-0274-42B1-9D07-66F13B89E58A}" type="datetimeFigureOut">
              <a:rPr lang="hu-HU" smtClean="0"/>
              <a:t>2021. 07. 07.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2305013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9AFED318-0274-42B1-9D07-66F13B89E58A}" type="datetimeFigureOut">
              <a:rPr lang="hu-HU" smtClean="0"/>
              <a:t>2021. 07. 07.</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312780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9AFED318-0274-42B1-9D07-66F13B89E58A}" type="datetimeFigureOut">
              <a:rPr lang="hu-HU" smtClean="0"/>
              <a:t>2021. 07. 07.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3983625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9AFED318-0274-42B1-9D07-66F13B89E58A}" type="datetimeFigureOut">
              <a:rPr lang="hu-HU" smtClean="0"/>
              <a:t>2021. 07. 07.</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8AA189B-7823-4F8B-B1EE-EE56E9F97972}" type="slidenum">
              <a:rPr lang="hu-HU" smtClean="0"/>
              <a:t>‹#›</a:t>
            </a:fld>
            <a:endParaRPr lang="hu-HU"/>
          </a:p>
        </p:txBody>
      </p:sp>
    </p:spTree>
    <p:extLst>
      <p:ext uri="{BB962C8B-B14F-4D97-AF65-F5344CB8AC3E}">
        <p14:creationId xmlns:p14="http://schemas.microsoft.com/office/powerpoint/2010/main" val="1721050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FED318-0274-42B1-9D07-66F13B89E58A}" type="datetimeFigureOut">
              <a:rPr lang="hu-HU" smtClean="0"/>
              <a:t>2021. 07. 07.</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AA189B-7823-4F8B-B1EE-EE56E9F97972}" type="slidenum">
              <a:rPr lang="hu-HU" smtClean="0"/>
              <a:t>‹#›</a:t>
            </a:fld>
            <a:endParaRPr lang="hu-HU"/>
          </a:p>
        </p:txBody>
      </p:sp>
    </p:spTree>
    <p:extLst>
      <p:ext uri="{BB962C8B-B14F-4D97-AF65-F5344CB8AC3E}">
        <p14:creationId xmlns:p14="http://schemas.microsoft.com/office/powerpoint/2010/main" val="2728123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904999"/>
            <a:ext cx="9144000" cy="444501"/>
          </a:xfrm>
        </p:spPr>
        <p:txBody>
          <a:bodyPr>
            <a:normAutofit fontScale="90000"/>
          </a:bodyPr>
          <a:lstStyle/>
          <a:p>
            <a:r>
              <a:rPr lang="hu-HU" dirty="0" err="1" smtClean="0"/>
              <a:t>Átgondozás</a:t>
            </a:r>
            <a:r>
              <a:rPr lang="hu-HU" dirty="0" smtClean="0"/>
              <a:t> örökbefogadó családokba</a:t>
            </a:r>
            <a:endParaRPr lang="hu-HU" dirty="0"/>
          </a:p>
        </p:txBody>
      </p:sp>
      <p:sp>
        <p:nvSpPr>
          <p:cNvPr id="3" name="Alcím 2"/>
          <p:cNvSpPr>
            <a:spLocks noGrp="1"/>
          </p:cNvSpPr>
          <p:nvPr>
            <p:ph type="subTitle" idx="1"/>
          </p:nvPr>
        </p:nvSpPr>
        <p:spPr>
          <a:xfrm>
            <a:off x="1524000" y="2463800"/>
            <a:ext cx="9144000" cy="2794000"/>
          </a:xfrm>
        </p:spPr>
        <p:txBody>
          <a:bodyPr>
            <a:normAutofit/>
          </a:bodyPr>
          <a:lstStyle/>
          <a:p>
            <a:r>
              <a:rPr lang="hu-HU" dirty="0" smtClean="0"/>
              <a:t>(nevelőszülőktől és gyermekotthonokból)</a:t>
            </a:r>
          </a:p>
          <a:p>
            <a:endParaRPr lang="hu-HU" dirty="0" smtClean="0"/>
          </a:p>
          <a:p>
            <a:pPr algn="just"/>
            <a:r>
              <a:rPr lang="hu-HU" b="1" dirty="0" smtClean="0"/>
              <a:t>A barátkozás célja</a:t>
            </a:r>
            <a:r>
              <a:rPr lang="hu-HU" dirty="0" smtClean="0"/>
              <a:t>: a gyermek és leendő szülei annyira megismerjék egymást, amennyi a kölcsönös elfogadással szimpátiával megalapozza a jövőbeli szülő-gyermek kapcsolatot. A fokozatos kötődés átkapcsolása nem okoz lojalitáskonfliktust a gyermekben, különösen, ha a későbbiekben sem szakad meg a kapcsolat a nevelőszülővel.</a:t>
            </a:r>
            <a:endParaRPr lang="hu-HU" dirty="0"/>
          </a:p>
        </p:txBody>
      </p:sp>
    </p:spTree>
    <p:extLst>
      <p:ext uri="{BB962C8B-B14F-4D97-AF65-F5344CB8AC3E}">
        <p14:creationId xmlns:p14="http://schemas.microsoft.com/office/powerpoint/2010/main" val="227122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3600" dirty="0" smtClean="0"/>
              <a:t>A feladatok elosztása a folyamat résztvevői között</a:t>
            </a:r>
            <a:endParaRPr lang="hu-HU" sz="3600" dirty="0"/>
          </a:p>
        </p:txBody>
      </p:sp>
      <p:sp>
        <p:nvSpPr>
          <p:cNvPr id="3" name="Tartalom helye 2"/>
          <p:cNvSpPr>
            <a:spLocks noGrp="1"/>
          </p:cNvSpPr>
          <p:nvPr>
            <p:ph idx="1"/>
          </p:nvPr>
        </p:nvSpPr>
        <p:spPr/>
        <p:txBody>
          <a:bodyPr>
            <a:normAutofit lnSpcReduction="10000"/>
          </a:bodyPr>
          <a:lstStyle/>
          <a:p>
            <a:pPr marL="0" indent="0">
              <a:buNone/>
            </a:pPr>
            <a:r>
              <a:rPr lang="hu-HU" dirty="0" smtClean="0"/>
              <a:t>Felelős, és </a:t>
            </a:r>
            <a:r>
              <a:rPr lang="hu-HU" b="1" dirty="0" smtClean="0"/>
              <a:t>szakmai irányító</a:t>
            </a:r>
            <a:r>
              <a:rPr lang="hu-HU" dirty="0" smtClean="0"/>
              <a:t>: örökbefogadási szolgálat</a:t>
            </a:r>
          </a:p>
          <a:p>
            <a:pPr marL="0" indent="0">
              <a:buNone/>
            </a:pPr>
            <a:r>
              <a:rPr lang="hu-HU" dirty="0" smtClean="0"/>
              <a:t>Résztvevő szakemberek: gyám, nevelőszülői tanácsadó/gyermekotthoni nevelő, örökbefogadási tanácsadó és pszichológusok</a:t>
            </a:r>
          </a:p>
          <a:p>
            <a:pPr marL="0" indent="0">
              <a:buNone/>
            </a:pPr>
            <a:r>
              <a:rPr lang="hu-HU" dirty="0" smtClean="0"/>
              <a:t>Kulcs szereplő: nevelőszülő/ nevelő és örökbefogadók</a:t>
            </a:r>
          </a:p>
          <a:p>
            <a:pPr marL="0" indent="0">
              <a:buNone/>
            </a:pPr>
            <a:r>
              <a:rPr lang="hu-HU" b="1" dirty="0" smtClean="0"/>
              <a:t>A gyermek felkészítése</a:t>
            </a:r>
            <a:r>
              <a:rPr lang="hu-HU" dirty="0" smtClean="0"/>
              <a:t>: a nevelőszülő/gyermekotthoni nevelő, a gyám és a nevelőszülői tanácsadó feladata</a:t>
            </a:r>
          </a:p>
          <a:p>
            <a:pPr marL="0" indent="0">
              <a:buNone/>
            </a:pPr>
            <a:r>
              <a:rPr lang="hu-HU" dirty="0" smtClean="0"/>
              <a:t>A </a:t>
            </a:r>
            <a:r>
              <a:rPr lang="hu-HU" b="1" dirty="0" smtClean="0"/>
              <a:t>folyamat kísérője </a:t>
            </a:r>
            <a:r>
              <a:rPr lang="hu-HU" dirty="0" smtClean="0"/>
              <a:t>és felelőse az örökbefogadási szolgálat kijelölt szakembere</a:t>
            </a:r>
          </a:p>
          <a:p>
            <a:pPr marL="0" indent="0">
              <a:buNone/>
            </a:pPr>
            <a:r>
              <a:rPr lang="hu-HU" dirty="0" smtClean="0"/>
              <a:t>A </a:t>
            </a:r>
            <a:r>
              <a:rPr lang="hu-HU" b="1" dirty="0" smtClean="0"/>
              <a:t>nevelőszülő együttműködik </a:t>
            </a:r>
            <a:r>
              <a:rPr lang="hu-HU" dirty="0" smtClean="0"/>
              <a:t>az átgondozásban,  értelmileg támogatja ebben  a gyermeket</a:t>
            </a:r>
          </a:p>
          <a:p>
            <a:pPr marL="0" indent="0">
              <a:buNone/>
            </a:pPr>
            <a:endParaRPr lang="hu-HU" dirty="0" smtClean="0"/>
          </a:p>
          <a:p>
            <a:pPr marL="0" indent="0">
              <a:buNone/>
            </a:pPr>
            <a:endParaRPr lang="hu-HU" dirty="0"/>
          </a:p>
        </p:txBody>
      </p:sp>
    </p:spTree>
    <p:extLst>
      <p:ext uri="{BB962C8B-B14F-4D97-AF65-F5344CB8AC3E}">
        <p14:creationId xmlns:p14="http://schemas.microsoft.com/office/powerpoint/2010/main" val="19284525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t> A folyamat lépései</a:t>
            </a:r>
            <a:endParaRPr lang="hu-HU" dirty="0"/>
          </a:p>
        </p:txBody>
      </p:sp>
      <p:sp>
        <p:nvSpPr>
          <p:cNvPr id="3" name="Tartalom helye 2"/>
          <p:cNvSpPr>
            <a:spLocks noGrp="1"/>
          </p:cNvSpPr>
          <p:nvPr>
            <p:ph idx="1"/>
          </p:nvPr>
        </p:nvSpPr>
        <p:spPr/>
        <p:txBody>
          <a:bodyPr>
            <a:normAutofit fontScale="70000" lnSpcReduction="20000"/>
          </a:bodyPr>
          <a:lstStyle/>
          <a:p>
            <a:pPr marL="0" indent="0">
              <a:buNone/>
            </a:pPr>
            <a:r>
              <a:rPr lang="hu-HU" dirty="0" smtClean="0"/>
              <a:t>A gyermek </a:t>
            </a:r>
            <a:r>
              <a:rPr lang="hu-HU" b="1" dirty="0" smtClean="0"/>
              <a:t>felkészítése</a:t>
            </a:r>
            <a:r>
              <a:rPr lang="hu-HU" dirty="0" smtClean="0"/>
              <a:t> az örökbefogadásra(korának megfelelő </a:t>
            </a:r>
            <a:r>
              <a:rPr lang="hu-HU" dirty="0" err="1" smtClean="0"/>
              <a:t>identitástudat,kik</a:t>
            </a:r>
            <a:r>
              <a:rPr lang="hu-HU" dirty="0" smtClean="0"/>
              <a:t> a vér szerinti szülei, ki a nevelőszülő az életében, mit jelent az örökbefogadás, miért jó az neki)</a:t>
            </a:r>
          </a:p>
          <a:p>
            <a:pPr marL="0" indent="0">
              <a:buNone/>
            </a:pPr>
            <a:r>
              <a:rPr lang="hu-HU" dirty="0" smtClean="0"/>
              <a:t>A gyermek indifferens </a:t>
            </a:r>
            <a:r>
              <a:rPr lang="hu-HU" b="1" dirty="0" smtClean="0"/>
              <a:t>megtekintése</a:t>
            </a:r>
            <a:r>
              <a:rPr lang="hu-HU" dirty="0" smtClean="0"/>
              <a:t> </a:t>
            </a:r>
          </a:p>
          <a:p>
            <a:pPr marL="0" indent="0">
              <a:buNone/>
            </a:pPr>
            <a:r>
              <a:rPr lang="hu-HU" b="1" dirty="0" smtClean="0"/>
              <a:t>Beszélgetés a nevelőszülővel/nevelővel </a:t>
            </a:r>
            <a:r>
              <a:rPr lang="hu-HU" dirty="0" smtClean="0"/>
              <a:t>a gyermekről szakember jelenlétében (szokások, betegségek, helyzetkezelések, félelmek, napirend, felkészültsége, családi háttér, származás)</a:t>
            </a:r>
          </a:p>
          <a:p>
            <a:pPr marL="0" indent="0">
              <a:buNone/>
            </a:pPr>
            <a:r>
              <a:rPr lang="hu-HU" b="1" dirty="0" smtClean="0"/>
              <a:t>Megállapodás</a:t>
            </a:r>
            <a:r>
              <a:rPr lang="hu-HU" dirty="0" smtClean="0"/>
              <a:t> a barátkozás menetéről, idejéről a gyermek napirendjéhez, szükségleteihez igazodóan és a szakemberek irányításával</a:t>
            </a:r>
          </a:p>
          <a:p>
            <a:pPr marL="0" indent="0">
              <a:buNone/>
            </a:pPr>
            <a:r>
              <a:rPr lang="hu-HU" dirty="0" smtClean="0"/>
              <a:t>A </a:t>
            </a:r>
            <a:r>
              <a:rPr lang="hu-HU" b="1" dirty="0" smtClean="0"/>
              <a:t>kontaktusfelvétel</a:t>
            </a:r>
            <a:r>
              <a:rPr lang="hu-HU" dirty="0" smtClean="0"/>
              <a:t> mindig a gyermekkel a gondozási helyén a megtekintés után pár nappal (1-1,5 óra)</a:t>
            </a:r>
          </a:p>
          <a:p>
            <a:pPr marL="0" indent="0">
              <a:buNone/>
            </a:pPr>
            <a:r>
              <a:rPr lang="hu-HU" b="1" dirty="0" smtClean="0"/>
              <a:t>Találkozások a gyermekkel </a:t>
            </a:r>
            <a:r>
              <a:rPr lang="hu-HU" dirty="0" smtClean="0"/>
              <a:t>a gondozási helyen a nevelő jelenlétében, később nélküle, majd külső programokon is, fokozatosan bekapcsolódás a gondozásba (etetés, öltözés fésülés, altatás, fürdetés)</a:t>
            </a:r>
          </a:p>
          <a:p>
            <a:pPr marL="0" indent="0">
              <a:buNone/>
            </a:pPr>
            <a:r>
              <a:rPr lang="hu-HU" b="1" dirty="0" smtClean="0"/>
              <a:t>Elköszönés </a:t>
            </a:r>
            <a:r>
              <a:rPr lang="hu-HU" b="1" dirty="0"/>
              <a:t>és </a:t>
            </a:r>
            <a:r>
              <a:rPr lang="hu-HU" b="1" dirty="0" smtClean="0"/>
              <a:t>hazaköltözés: </a:t>
            </a:r>
            <a:r>
              <a:rPr lang="hu-HU" dirty="0" smtClean="0"/>
              <a:t>A gyermek felkészítése a hazaköltözésre. A visszatérés lehetőségét meghagyjuk.</a:t>
            </a:r>
          </a:p>
          <a:p>
            <a:pPr marL="0" indent="0">
              <a:buNone/>
            </a:pPr>
            <a:r>
              <a:rPr lang="hu-HU" dirty="0" smtClean="0"/>
              <a:t>A hazaköltözés idejét a szakemberek határozzák meg.</a:t>
            </a:r>
          </a:p>
        </p:txBody>
      </p:sp>
    </p:spTree>
    <p:extLst>
      <p:ext uri="{BB962C8B-B14F-4D97-AF65-F5344CB8AC3E}">
        <p14:creationId xmlns:p14="http://schemas.microsoft.com/office/powerpoint/2010/main" val="1204432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algn="ctr"/>
            <a:r>
              <a:rPr lang="hu-HU" sz="3600" dirty="0" smtClean="0"/>
              <a:t>A barátkozás módja a gyermek életkora szerint:</a:t>
            </a:r>
            <a:endParaRPr lang="hu-HU" sz="3600" dirty="0"/>
          </a:p>
        </p:txBody>
      </p:sp>
      <p:sp>
        <p:nvSpPr>
          <p:cNvPr id="3" name="Tartalom helye 2"/>
          <p:cNvSpPr>
            <a:spLocks noGrp="1"/>
          </p:cNvSpPr>
          <p:nvPr>
            <p:ph idx="1"/>
          </p:nvPr>
        </p:nvSpPr>
        <p:spPr/>
        <p:txBody>
          <a:bodyPr>
            <a:normAutofit lnSpcReduction="10000"/>
          </a:bodyPr>
          <a:lstStyle/>
          <a:p>
            <a:pPr marL="0" indent="0">
              <a:buNone/>
            </a:pPr>
            <a:r>
              <a:rPr lang="hu-HU" b="1" dirty="0" smtClean="0"/>
              <a:t>Újszülöttek</a:t>
            </a:r>
            <a:r>
              <a:rPr lang="hu-HU" dirty="0" smtClean="0"/>
              <a:t>:  indifferens </a:t>
            </a:r>
            <a:r>
              <a:rPr lang="hu-HU" dirty="0" smtClean="0"/>
              <a:t>megtekintés</a:t>
            </a:r>
            <a:r>
              <a:rPr lang="hu-HU" dirty="0" smtClean="0"/>
              <a:t>, 1-2 találkozás, gondozás</a:t>
            </a:r>
          </a:p>
          <a:p>
            <a:pPr marL="0" indent="0">
              <a:buNone/>
            </a:pPr>
            <a:r>
              <a:rPr lang="hu-HU" b="1" dirty="0" smtClean="0"/>
              <a:t>Csecsemők</a:t>
            </a:r>
            <a:r>
              <a:rPr lang="hu-HU" dirty="0" smtClean="0"/>
              <a:t>: indifferens megtekintés, minimum 7 találkozás(nap), a gyerek </a:t>
            </a:r>
            <a:r>
              <a:rPr lang="hu-HU" dirty="0" err="1" smtClean="0"/>
              <a:t>habituálódik</a:t>
            </a:r>
            <a:r>
              <a:rPr lang="hu-HU" dirty="0" smtClean="0"/>
              <a:t> a </a:t>
            </a:r>
            <a:r>
              <a:rPr lang="hu-HU" dirty="0" err="1" smtClean="0"/>
              <a:t>jelenlétünkhöz</a:t>
            </a:r>
            <a:r>
              <a:rPr lang="hu-HU" dirty="0" smtClean="0"/>
              <a:t>, gondozás átvétel fokozatosan, gondozási helyen kívüli séták egyre inkább a nevelő nélkül is, elköszönés, költözés</a:t>
            </a:r>
          </a:p>
          <a:p>
            <a:pPr marL="0" indent="0">
              <a:buNone/>
            </a:pPr>
            <a:r>
              <a:rPr lang="hu-HU" dirty="0" smtClean="0"/>
              <a:t>„</a:t>
            </a:r>
            <a:r>
              <a:rPr lang="hu-HU" b="1" dirty="0" smtClean="0"/>
              <a:t>Kisdedek</a:t>
            </a:r>
            <a:r>
              <a:rPr lang="hu-HU" dirty="0" smtClean="0"/>
              <a:t>”(kb.3 éves korig): </a:t>
            </a:r>
            <a:r>
              <a:rPr lang="hu-HU" dirty="0" err="1" smtClean="0"/>
              <a:t>habituálódás</a:t>
            </a:r>
            <a:r>
              <a:rPr lang="hu-HU" dirty="0" smtClean="0"/>
              <a:t>, kontaktus felvétel játékkal, gondozásba bekapcsolódás, nevelőtől független helyzetek, verbalitás, őszinte közlések itt is kell, elköszönés, költözés</a:t>
            </a:r>
          </a:p>
          <a:p>
            <a:pPr marL="0" indent="0">
              <a:buNone/>
            </a:pPr>
            <a:r>
              <a:rPr lang="hu-HU" b="1" dirty="0" smtClean="0"/>
              <a:t>3 év felett</a:t>
            </a:r>
            <a:r>
              <a:rPr lang="hu-HU" dirty="0" smtClean="0"/>
              <a:t>: bemutatkozás, a szándék közlése, közös tevékenységek a nevelőszülővel, majd nélküle, gondozásba bekapcsolódás, külső programok, elköszönés, </a:t>
            </a:r>
            <a:endParaRPr lang="hu-HU" dirty="0"/>
          </a:p>
        </p:txBody>
      </p:sp>
    </p:spTree>
    <p:extLst>
      <p:ext uri="{BB962C8B-B14F-4D97-AF65-F5344CB8AC3E}">
        <p14:creationId xmlns:p14="http://schemas.microsoft.com/office/powerpoint/2010/main" val="703139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t>Ajánlások</a:t>
            </a:r>
            <a:endParaRPr lang="hu-HU" dirty="0"/>
          </a:p>
        </p:txBody>
      </p:sp>
      <p:sp>
        <p:nvSpPr>
          <p:cNvPr id="3" name="Tartalom helye 2"/>
          <p:cNvSpPr>
            <a:spLocks noGrp="1"/>
          </p:cNvSpPr>
          <p:nvPr>
            <p:ph idx="1"/>
          </p:nvPr>
        </p:nvSpPr>
        <p:spPr/>
        <p:txBody>
          <a:bodyPr>
            <a:normAutofit fontScale="92500" lnSpcReduction="20000"/>
          </a:bodyPr>
          <a:lstStyle/>
          <a:p>
            <a:pPr marL="0" indent="0">
              <a:buNone/>
            </a:pPr>
            <a:r>
              <a:rPr lang="hu-HU" dirty="0" smtClean="0"/>
              <a:t>Nevelőszülő elismerése, elfogadása, kritizálás nélkül</a:t>
            </a:r>
          </a:p>
          <a:p>
            <a:pPr marL="0" indent="0">
              <a:buNone/>
            </a:pPr>
            <a:r>
              <a:rPr lang="hu-HU" dirty="0" smtClean="0"/>
              <a:t>A gyermek lássa, hogy egymást elfogadják a nevelőszülővel, és őt is együtt szeretik!</a:t>
            </a:r>
          </a:p>
          <a:p>
            <a:pPr marL="0" indent="0">
              <a:buNone/>
            </a:pPr>
            <a:r>
              <a:rPr lang="hu-HU" dirty="0" smtClean="0"/>
              <a:t>Alkalmazkodjunk a gyermek érzelmi ritmusához a folyamatban!</a:t>
            </a:r>
          </a:p>
          <a:p>
            <a:pPr marL="0" indent="0">
              <a:buNone/>
            </a:pPr>
            <a:r>
              <a:rPr lang="hu-HU" dirty="0" smtClean="0"/>
              <a:t>Rendszeresen és őszintén konzultáljunk a kísérő szakemberrel, és/ vagy az örökbefogadási szolgálat pszichológusával (bizonytalanságainkról, </a:t>
            </a:r>
            <a:r>
              <a:rPr lang="hu-HU" dirty="0" err="1" smtClean="0"/>
              <a:t>pl</a:t>
            </a:r>
            <a:r>
              <a:rPr lang="hu-HU" dirty="0" smtClean="0"/>
              <a:t>: a gyermek elfogadásával kapcsolatban) aggályainkról, a helyzetek kezeléséről, a gyermek, vagy a nevelőszülő észlelt ellenállásáról! Ne húzzuk a nemet mondás idejét!</a:t>
            </a:r>
          </a:p>
          <a:p>
            <a:pPr marL="0" indent="0">
              <a:buNone/>
            </a:pPr>
            <a:r>
              <a:rPr lang="hu-HU" dirty="0" smtClean="0"/>
              <a:t>Ne vigyük a gyermeket az átmeneti szállásunkra napközbeni vagy éjszakai alvásra, és az otthonunka se! A hazalátogatás viszont javasolt a költözés előtti stádiumban, de ha megoldható, először a nevelőszülővel jöjjön látogatóba a gyermek. Ha a látogatás nem megoldható, pótoljuk fotókkal!</a:t>
            </a:r>
          </a:p>
          <a:p>
            <a:pPr marL="0" indent="0">
              <a:buNone/>
            </a:pPr>
            <a:endParaRPr lang="hu-HU" dirty="0"/>
          </a:p>
        </p:txBody>
      </p:sp>
    </p:spTree>
    <p:extLst>
      <p:ext uri="{BB962C8B-B14F-4D97-AF65-F5344CB8AC3E}">
        <p14:creationId xmlns:p14="http://schemas.microsoft.com/office/powerpoint/2010/main" val="1203431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normAutofit fontScale="92500" lnSpcReduction="20000"/>
          </a:bodyPr>
          <a:lstStyle/>
          <a:p>
            <a:pPr marL="0" indent="0">
              <a:buNone/>
            </a:pPr>
            <a:r>
              <a:rPr lang="hu-HU" dirty="0" smtClean="0"/>
              <a:t>A barátkozás előtt tudjuk meg, hogyan készítették fel a gyermeket az örökbefogadásra, mit mondtak neki, tudja-e, hogy a nevelőszülő ki az életében, mikor látta a szüleit utoljára, mit mondtak neki miért nem jönnek már? Ha hiányolta őket, feldolgozta-e ezt a gyászt? Hogyan reagál arra, hogy jön egy néni és egy bácsi, akik az új szülei </a:t>
            </a:r>
            <a:r>
              <a:rPr lang="hu-HU" b="1" dirty="0" smtClean="0"/>
              <a:t>szeretnének</a:t>
            </a:r>
            <a:r>
              <a:rPr lang="hu-HU" dirty="0" smtClean="0"/>
              <a:t> lenni? Ha ezek nem megnyugtató stádiumban vannak, ne kezdjük el a barátkozást!</a:t>
            </a:r>
          </a:p>
          <a:p>
            <a:pPr marL="0" indent="0">
              <a:buNone/>
            </a:pPr>
            <a:r>
              <a:rPr lang="hu-HU" dirty="0" smtClean="0"/>
              <a:t>Tudjuk meg, hogyan szólítja a nevelőszülőket?</a:t>
            </a:r>
          </a:p>
          <a:p>
            <a:pPr marL="0" indent="0">
              <a:buNone/>
            </a:pPr>
            <a:r>
              <a:rPr lang="hu-HU" dirty="0" smtClean="0"/>
              <a:t>Bemutatkozás: „Mi x néni és y bácsi vagyunk.(Persze azért inkább tegezve beszéljen hozzánk) Azért jöttünk hozzád, mert sok szépet hallottunk rólad, és pont ilyen kisgyermekre vágyunk. Szeretnénk mi lenni a szüleid, ha Te is megszeretsz bennünket. Ne félj, nem viszünk el, sokszor fogunk itt találkozni, sok jó dolgot fogunk együtt csinálni. Semmi olyan nem fog történni, amit Te nem szeretnél.”(A továbbiakban nem kérdezünk állásfoglalást igénylő kérdést tőle.)</a:t>
            </a:r>
            <a:endParaRPr lang="hu-HU" dirty="0"/>
          </a:p>
        </p:txBody>
      </p:sp>
    </p:spTree>
    <p:extLst>
      <p:ext uri="{BB962C8B-B14F-4D97-AF65-F5344CB8AC3E}">
        <p14:creationId xmlns:p14="http://schemas.microsoft.com/office/powerpoint/2010/main" val="2876546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normAutofit fontScale="92500" lnSpcReduction="20000"/>
          </a:bodyPr>
          <a:lstStyle/>
          <a:p>
            <a:pPr marL="0" indent="0">
              <a:buNone/>
            </a:pPr>
            <a:r>
              <a:rPr lang="hu-HU" dirty="0" smtClean="0"/>
              <a:t>A családban/gyermekotthonban élő többi gyermek ne legyen jelen a látogatásokon, de legalább egyszer találkozzunk velük is</a:t>
            </a:r>
            <a:r>
              <a:rPr lang="hu-HU" dirty="0"/>
              <a:t> (</a:t>
            </a:r>
            <a:r>
              <a:rPr lang="hu-HU" dirty="0" err="1"/>
              <a:t>pl</a:t>
            </a:r>
            <a:r>
              <a:rPr lang="hu-HU" dirty="0"/>
              <a:t>: a búcsún</a:t>
            </a:r>
            <a:r>
              <a:rPr lang="hu-HU" dirty="0" smtClean="0"/>
              <a:t>), vigyünk nekik is kisebb ajándékot(</a:t>
            </a:r>
            <a:r>
              <a:rPr lang="hu-HU" dirty="0" err="1" smtClean="0"/>
              <a:t>pl</a:t>
            </a:r>
            <a:r>
              <a:rPr lang="hu-HU" dirty="0" smtClean="0"/>
              <a:t>: édesség)!</a:t>
            </a:r>
          </a:p>
          <a:p>
            <a:pPr marL="0" indent="0">
              <a:buNone/>
            </a:pPr>
            <a:r>
              <a:rPr lang="hu-HU" dirty="0" smtClean="0"/>
              <a:t>A délelőtt a legajánlottabb napszak a találkozásokra. Eleinte heti 2-3 nap. Utolsó héten minden nap.</a:t>
            </a:r>
          </a:p>
          <a:p>
            <a:pPr marL="0" indent="0">
              <a:buNone/>
            </a:pPr>
            <a:r>
              <a:rPr lang="hu-HU" dirty="0" smtClean="0"/>
              <a:t>A nevelőt/nevelőszülőt kérdezzük meg előzetesen, milyen ajándékot vigyünk a gyermeknek! Ne legyen nagy értékű, inkább a kontaktusfelvételt segítse(</a:t>
            </a:r>
            <a:r>
              <a:rPr lang="hu-HU" dirty="0" err="1" smtClean="0"/>
              <a:t>pl</a:t>
            </a:r>
            <a:r>
              <a:rPr lang="hu-HU" dirty="0" smtClean="0"/>
              <a:t>: labda).</a:t>
            </a:r>
          </a:p>
          <a:p>
            <a:pPr marL="0" indent="0">
              <a:buNone/>
            </a:pPr>
            <a:r>
              <a:rPr lang="hu-HU" dirty="0" smtClean="0"/>
              <a:t>Ha már biztosak vagyunk a pozitív döntésünkben, az ajándék lehet egy plüss figura is. Ne vigyünk mindig ajándékot, de gyümölcsöt, </a:t>
            </a:r>
            <a:r>
              <a:rPr lang="hu-HU" dirty="0" err="1" smtClean="0"/>
              <a:t>túrórudit</a:t>
            </a:r>
            <a:r>
              <a:rPr lang="hu-HU" dirty="0" smtClean="0"/>
              <a:t>, stb. lehet. Táplálás alapvető szülői funkció.</a:t>
            </a:r>
          </a:p>
          <a:p>
            <a:pPr marL="0" indent="0">
              <a:buNone/>
            </a:pPr>
            <a:r>
              <a:rPr lang="hu-HU" dirty="0" smtClean="0"/>
              <a:t>Nevelőszülővel állapodjunk meg a hazaköltözés utáni kapcsolattartásról!</a:t>
            </a:r>
            <a:endParaRPr lang="hu-HU" dirty="0"/>
          </a:p>
        </p:txBody>
      </p:sp>
    </p:spTree>
    <p:extLst>
      <p:ext uri="{BB962C8B-B14F-4D97-AF65-F5344CB8AC3E}">
        <p14:creationId xmlns:p14="http://schemas.microsoft.com/office/powerpoint/2010/main" val="31393960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lstStyle/>
          <a:p>
            <a:pPr marL="0" indent="0">
              <a:buNone/>
            </a:pPr>
            <a:r>
              <a:rPr lang="hu-HU" dirty="0" smtClean="0"/>
              <a:t>Eleinte a gyermek az </a:t>
            </a:r>
            <a:r>
              <a:rPr lang="hu-HU" dirty="0" err="1" smtClean="0"/>
              <a:t>utónevünkön</a:t>
            </a:r>
            <a:r>
              <a:rPr lang="hu-HU" dirty="0" smtClean="0"/>
              <a:t> </a:t>
            </a:r>
            <a:r>
              <a:rPr lang="hu-HU" dirty="0" err="1" smtClean="0"/>
              <a:t>szólitson</a:t>
            </a:r>
            <a:r>
              <a:rPr lang="hu-HU" dirty="0"/>
              <a:t>!</a:t>
            </a:r>
            <a:r>
              <a:rPr lang="hu-HU" dirty="0" smtClean="0"/>
              <a:t> Az átállást a későbbiekben rábízzuk.</a:t>
            </a:r>
          </a:p>
          <a:p>
            <a:pPr marL="0" indent="0">
              <a:buNone/>
            </a:pPr>
            <a:r>
              <a:rPr lang="hu-HU" dirty="0" smtClean="0"/>
              <a:t>Hazaköltözve azzal segítjük, hogy hozzámondjuk magunkról, vagy a párunkról beszélve a nevéhez azt is, hogy anyu, vagy apu(</a:t>
            </a:r>
            <a:r>
              <a:rPr lang="hu-HU" dirty="0" err="1" smtClean="0"/>
              <a:t>Pl</a:t>
            </a:r>
            <a:r>
              <a:rPr lang="hu-HU" dirty="0" smtClean="0"/>
              <a:t>: Kérd el Sanyi aputól a poharadat!) Idővel elhagyjuk a Sanyit és csak apuként emlegetjük a gyereknek a párunkat! A nevelőszülő anyut/aput emlegetve meg hozzátesszük az utónevüket is, és később elhagyjuk apu/ anyuként való megnevezésüket. Bevezetjük azt, </a:t>
            </a:r>
            <a:r>
              <a:rPr lang="hu-HU" dirty="0" err="1" smtClean="0"/>
              <a:t>hogy”pl</a:t>
            </a:r>
            <a:r>
              <a:rPr lang="hu-HU" dirty="0" smtClean="0"/>
              <a:t>: Kati a nevelőanyukád …”</a:t>
            </a:r>
            <a:endParaRPr lang="hu-HU" dirty="0"/>
          </a:p>
        </p:txBody>
      </p:sp>
    </p:spTree>
    <p:extLst>
      <p:ext uri="{BB962C8B-B14F-4D97-AF65-F5344CB8AC3E}">
        <p14:creationId xmlns:p14="http://schemas.microsoft.com/office/powerpoint/2010/main" val="215046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t>   Mit visz haza a gyermek?</a:t>
            </a:r>
            <a:endParaRPr lang="hu-HU" dirty="0"/>
          </a:p>
        </p:txBody>
      </p:sp>
      <p:sp>
        <p:nvSpPr>
          <p:cNvPr id="3" name="Tartalom helye 2"/>
          <p:cNvSpPr>
            <a:spLocks noGrp="1"/>
          </p:cNvSpPr>
          <p:nvPr>
            <p:ph idx="1"/>
          </p:nvPr>
        </p:nvSpPr>
        <p:spPr/>
        <p:txBody>
          <a:bodyPr/>
          <a:lstStyle/>
          <a:p>
            <a:pPr marL="0" indent="0">
              <a:buNone/>
            </a:pPr>
            <a:r>
              <a:rPr lang="hu-HU" dirty="0" smtClean="0"/>
              <a:t>Fotó albuma, élettörténeti könyve(amit nálunk is nézegethet főleg velünk együtt, és folytatjuk az írását is)Fogadjuk el, értsük meg és gondozzuk a gyászát!(</a:t>
            </a:r>
            <a:r>
              <a:rPr lang="hu-HU" dirty="0"/>
              <a:t>B</a:t>
            </a:r>
            <a:r>
              <a:rPr lang="hu-HU" dirty="0" smtClean="0"/>
              <a:t>artos Erika könyve, mint negatív minta)</a:t>
            </a:r>
          </a:p>
          <a:p>
            <a:pPr marL="0" indent="0">
              <a:buNone/>
            </a:pPr>
            <a:r>
              <a:rPr lang="hu-HU" dirty="0" smtClean="0"/>
              <a:t>Személyes tárgyai: emlékei, saját játékai, szezonális ruhája, ha van, saját tányérkája, </a:t>
            </a:r>
            <a:r>
              <a:rPr lang="hu-HU" dirty="0" err="1" smtClean="0"/>
              <a:t>cumisüvege</a:t>
            </a:r>
            <a:r>
              <a:rPr lang="hu-HU" dirty="0" smtClean="0"/>
              <a:t>, gyógyszerei, stb.</a:t>
            </a:r>
          </a:p>
          <a:p>
            <a:pPr marL="0" indent="0">
              <a:buNone/>
            </a:pPr>
            <a:r>
              <a:rPr lang="hu-HU" dirty="0" smtClean="0"/>
              <a:t>A nevelőszülőtől kapott, megszokott ruhájában visszük a külső programokra és abban utazik hazais. A hozott ruhákat kinövésig viseli. Új ruhákat fokozatosan keverünk, veszünk hozzá.</a:t>
            </a:r>
          </a:p>
          <a:p>
            <a:pPr marL="0" indent="0">
              <a:buNone/>
            </a:pPr>
            <a:r>
              <a:rPr lang="hu-HU" dirty="0" smtClean="0"/>
              <a:t>A korábbi gondozási hely szokásaiból amit csak lehet, megtartunk, a változtatás csak fokozatos lehet és türelemmel kell kezelni.</a:t>
            </a:r>
          </a:p>
          <a:p>
            <a:endParaRPr lang="hu-HU" dirty="0"/>
          </a:p>
        </p:txBody>
      </p:sp>
    </p:spTree>
    <p:extLst>
      <p:ext uri="{BB962C8B-B14F-4D97-AF65-F5344CB8AC3E}">
        <p14:creationId xmlns:p14="http://schemas.microsoft.com/office/powerpoint/2010/main" val="2013352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t>Visszalátogatás a gondozási helyre</a:t>
            </a:r>
            <a:endParaRPr lang="hu-HU" dirty="0"/>
          </a:p>
        </p:txBody>
      </p:sp>
      <p:sp>
        <p:nvSpPr>
          <p:cNvPr id="3" name="Tartalom helye 2"/>
          <p:cNvSpPr>
            <a:spLocks noGrp="1"/>
          </p:cNvSpPr>
          <p:nvPr>
            <p:ph idx="1"/>
          </p:nvPr>
        </p:nvSpPr>
        <p:spPr/>
        <p:txBody>
          <a:bodyPr>
            <a:normAutofit fontScale="85000" lnSpcReduction="20000"/>
          </a:bodyPr>
          <a:lstStyle/>
          <a:p>
            <a:pPr marL="0" indent="0">
              <a:buNone/>
            </a:pPr>
            <a:r>
              <a:rPr lang="hu-HU" dirty="0" smtClean="0"/>
              <a:t>Amikor nálunk már biztonságban érzi magát, de még emlékszik a nevelőszülői családra/ gyermekotthonra(fotók nézegetése ebben segít).</a:t>
            </a:r>
          </a:p>
          <a:p>
            <a:pPr marL="0" indent="0">
              <a:buNone/>
            </a:pPr>
            <a:r>
              <a:rPr lang="hu-HU" dirty="0" smtClean="0"/>
              <a:t>Készítsük fel a látogatásra a gyermeket! Egyeztessünk a nevelőszülővel is az időpontról, és arról is, hogyan fog ez lezajlani! Ha szükséges, kérjük szakember jelenlétét is ehhez a gyermek </a:t>
            </a:r>
            <a:r>
              <a:rPr lang="hu-HU" dirty="0" err="1" smtClean="0"/>
              <a:t>tegyeszétől</a:t>
            </a:r>
            <a:r>
              <a:rPr lang="hu-HU" dirty="0" smtClean="0"/>
              <a:t>!</a:t>
            </a:r>
          </a:p>
          <a:p>
            <a:pPr marL="0" indent="0">
              <a:buNone/>
            </a:pPr>
            <a:r>
              <a:rPr lang="hu-HU" dirty="0" smtClean="0"/>
              <a:t>Később évente javasolt, de a gyermeket is meg kell hallgatni erről, ha tiltakozik, akkor azzal foglalkozni kell.</a:t>
            </a:r>
          </a:p>
          <a:p>
            <a:pPr marL="0" indent="0">
              <a:buNone/>
            </a:pPr>
            <a:r>
              <a:rPr lang="hu-HU" dirty="0" smtClean="0"/>
              <a:t>Ha nyilvánvalóan bántalmazó helyről hoztuk el a gyereket, a visszalátogatásról való döntést érdemes szakemberrel is megbeszélni. Általában ilyen esetben ellenjavalt kisgyermekként a visszalátogatás. Később a kamasz, vagy felnőtt dönthet másképp.</a:t>
            </a:r>
          </a:p>
          <a:p>
            <a:pPr marL="0" indent="0">
              <a:buNone/>
            </a:pPr>
            <a:r>
              <a:rPr lang="hu-HU" dirty="0" smtClean="0"/>
              <a:t>Az első visszalátogatáskor a gyermeket ne hagyjuk  semennyi időre sem  a nevelőszülőnél! Később, ha ez mégis felmerül, fontos, hogy a gyermek is akarja és értse, hogy miről van szó.</a:t>
            </a:r>
            <a:endParaRPr lang="hu-HU" dirty="0"/>
          </a:p>
        </p:txBody>
      </p:sp>
    </p:spTree>
    <p:extLst>
      <p:ext uri="{BB962C8B-B14F-4D97-AF65-F5344CB8AC3E}">
        <p14:creationId xmlns:p14="http://schemas.microsoft.com/office/powerpoint/2010/main" val="573495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t>A barátkozás ideje</a:t>
            </a:r>
            <a:endParaRPr lang="hu-HU" dirty="0"/>
          </a:p>
        </p:txBody>
      </p:sp>
      <p:sp>
        <p:nvSpPr>
          <p:cNvPr id="3" name="Tartalom helye 2"/>
          <p:cNvSpPr>
            <a:spLocks noGrp="1"/>
          </p:cNvSpPr>
          <p:nvPr>
            <p:ph idx="1"/>
          </p:nvPr>
        </p:nvSpPr>
        <p:spPr/>
        <p:txBody>
          <a:bodyPr/>
          <a:lstStyle/>
          <a:p>
            <a:pPr marL="0" indent="0">
              <a:buNone/>
            </a:pPr>
            <a:r>
              <a:rPr lang="hu-HU" dirty="0" smtClean="0"/>
              <a:t>Addig tart, amig a gyermek biztonságban érzi </a:t>
            </a:r>
            <a:r>
              <a:rPr lang="hu-HU" dirty="0" smtClean="0"/>
              <a:t>magát </a:t>
            </a:r>
            <a:r>
              <a:rPr lang="hu-HU" dirty="0" smtClean="0"/>
              <a:t>az új kapcsolatban(kimegy velük a gondozási helyről, gondozást elfogadja, mer nemet </a:t>
            </a:r>
            <a:r>
              <a:rPr lang="hu-HU" dirty="0" smtClean="0"/>
              <a:t>mondani…..Általában </a:t>
            </a:r>
            <a:r>
              <a:rPr lang="hu-HU" dirty="0" smtClean="0"/>
              <a:t>4-6 </a:t>
            </a:r>
            <a:r>
              <a:rPr lang="hu-HU" dirty="0" smtClean="0"/>
              <a:t>hét, eleinte egy-két órás találkozások, heti 2-3 nap, utolsó héten minden nap.)</a:t>
            </a:r>
            <a:endParaRPr lang="hu-HU" dirty="0" smtClean="0"/>
          </a:p>
          <a:p>
            <a:pPr marL="0" indent="0">
              <a:buNone/>
            </a:pPr>
            <a:r>
              <a:rPr lang="hu-HU" dirty="0" smtClean="0"/>
              <a:t>Amikor az </a:t>
            </a:r>
            <a:r>
              <a:rPr lang="hu-HU" dirty="0" smtClean="0"/>
              <a:t>örökbefogadók </a:t>
            </a:r>
            <a:r>
              <a:rPr lang="hu-HU" dirty="0" smtClean="0"/>
              <a:t>már képesek </a:t>
            </a:r>
            <a:r>
              <a:rPr lang="hu-HU" dirty="0" smtClean="0"/>
              <a:t>kezelni a váratlan helyzeteket is.</a:t>
            </a:r>
            <a:endParaRPr lang="hu-HU" dirty="0"/>
          </a:p>
        </p:txBody>
      </p:sp>
    </p:spTree>
    <p:extLst>
      <p:ext uri="{BB962C8B-B14F-4D97-AF65-F5344CB8AC3E}">
        <p14:creationId xmlns:p14="http://schemas.microsoft.com/office/powerpoint/2010/main" val="33427015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t>Gyakori kérdések:</a:t>
            </a:r>
            <a:br>
              <a:rPr lang="hu-HU" dirty="0" smtClean="0"/>
            </a:br>
            <a:endParaRPr lang="hu-HU" dirty="0"/>
          </a:p>
        </p:txBody>
      </p:sp>
      <p:sp>
        <p:nvSpPr>
          <p:cNvPr id="3" name="Tartalom helye 2"/>
          <p:cNvSpPr>
            <a:spLocks noGrp="1"/>
          </p:cNvSpPr>
          <p:nvPr>
            <p:ph idx="1"/>
          </p:nvPr>
        </p:nvSpPr>
        <p:spPr/>
        <p:txBody>
          <a:bodyPr>
            <a:normAutofit fontScale="92500"/>
          </a:bodyPr>
          <a:lstStyle/>
          <a:p>
            <a:pPr marL="0" indent="0">
              <a:buNone/>
            </a:pPr>
            <a:r>
              <a:rPr lang="hu-HU" dirty="0" smtClean="0"/>
              <a:t>Mi van, ha a nevelőszülő gúzsbaköti a gyermeket érzelmileg, ha ő akar irányítani?</a:t>
            </a:r>
          </a:p>
          <a:p>
            <a:pPr marL="0" indent="0">
              <a:buNone/>
            </a:pPr>
            <a:r>
              <a:rPr lang="hu-HU" dirty="0" smtClean="0"/>
              <a:t>Vigyük- e sírva a haza a gyermeket?</a:t>
            </a:r>
          </a:p>
          <a:p>
            <a:pPr marL="0" indent="0">
              <a:buNone/>
            </a:pPr>
            <a:r>
              <a:rPr lang="hu-HU" dirty="0" smtClean="0"/>
              <a:t>Mi van a </a:t>
            </a:r>
            <a:r>
              <a:rPr lang="hu-HU" dirty="0" smtClean="0"/>
              <a:t>titoktartással</a:t>
            </a:r>
            <a:r>
              <a:rPr lang="hu-HU" dirty="0" smtClean="0"/>
              <a:t>? </a:t>
            </a:r>
          </a:p>
          <a:p>
            <a:pPr marL="0" indent="0">
              <a:buNone/>
            </a:pPr>
            <a:r>
              <a:rPr lang="hu-HU" dirty="0" smtClean="0"/>
              <a:t>Mi van, ha testvére marad a nevelőszülőnél, akit látogatnak?</a:t>
            </a:r>
          </a:p>
          <a:p>
            <a:pPr marL="0" indent="0">
              <a:buNone/>
            </a:pPr>
            <a:r>
              <a:rPr lang="hu-HU" dirty="0" smtClean="0"/>
              <a:t>Lehet-e olyan szoros a kötődés, ami miatt az örökbefogadás kontraindikált?</a:t>
            </a:r>
          </a:p>
          <a:p>
            <a:pPr marL="0" indent="0">
              <a:buNone/>
            </a:pPr>
            <a:r>
              <a:rPr lang="hu-HU" dirty="0" smtClean="0"/>
              <a:t>Mi </a:t>
            </a:r>
            <a:r>
              <a:rPr lang="hu-HU" dirty="0" smtClean="0"/>
              <a:t>a véleményem a nevelőszülő általi örökbefogadásról? </a:t>
            </a:r>
          </a:p>
          <a:p>
            <a:pPr marL="0" indent="0">
              <a:buNone/>
            </a:pPr>
            <a:r>
              <a:rPr lang="hu-HU" dirty="0" smtClean="0"/>
              <a:t>Látogassa-e nálunk a nevelőszülő a gyermeket?</a:t>
            </a:r>
          </a:p>
          <a:p>
            <a:pPr marL="0" indent="0">
              <a:buNone/>
            </a:pPr>
            <a:r>
              <a:rPr lang="hu-HU" dirty="0" smtClean="0"/>
              <a:t> Miért </a:t>
            </a:r>
            <a:r>
              <a:rPr lang="hu-HU" dirty="0" smtClean="0"/>
              <a:t>tart évekig az </a:t>
            </a:r>
            <a:r>
              <a:rPr lang="hu-HU" dirty="0" smtClean="0"/>
              <a:t>örökbe fogadhatóvá </a:t>
            </a:r>
            <a:r>
              <a:rPr lang="hu-HU" dirty="0" smtClean="0"/>
              <a:t>nyilvánítás?</a:t>
            </a:r>
            <a:endParaRPr lang="hu-HU" dirty="0"/>
          </a:p>
        </p:txBody>
      </p:sp>
    </p:spTree>
    <p:extLst>
      <p:ext uri="{BB962C8B-B14F-4D97-AF65-F5344CB8AC3E}">
        <p14:creationId xmlns:p14="http://schemas.microsoft.com/office/powerpoint/2010/main" val="4090503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00616" y="1825625"/>
            <a:ext cx="4390767" cy="4351338"/>
          </a:xfrm>
        </p:spPr>
      </p:pic>
    </p:spTree>
    <p:extLst>
      <p:ext uri="{BB962C8B-B14F-4D97-AF65-F5344CB8AC3E}">
        <p14:creationId xmlns:p14="http://schemas.microsoft.com/office/powerpoint/2010/main" val="3368847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dirty="0"/>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86516" y="1825625"/>
            <a:ext cx="4218967" cy="4351338"/>
          </a:xfrm>
        </p:spPr>
      </p:pic>
    </p:spTree>
    <p:extLst>
      <p:ext uri="{BB962C8B-B14F-4D97-AF65-F5344CB8AC3E}">
        <p14:creationId xmlns:p14="http://schemas.microsoft.com/office/powerpoint/2010/main" val="2227982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1018</TotalTime>
  <Words>1283</Words>
  <Application>Microsoft Office PowerPoint</Application>
  <PresentationFormat>Szélesvásznú</PresentationFormat>
  <Paragraphs>64</Paragraphs>
  <Slides>14</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14</vt:i4>
      </vt:variant>
    </vt:vector>
  </HeadingPairs>
  <TitlesOfParts>
    <vt:vector size="18" baseType="lpstr">
      <vt:lpstr>Arial</vt:lpstr>
      <vt:lpstr>Calibri</vt:lpstr>
      <vt:lpstr>Calibri Light</vt:lpstr>
      <vt:lpstr>Office-téma</vt:lpstr>
      <vt:lpstr>Átgondozás örökbefogadó családokba</vt:lpstr>
      <vt:lpstr>A feladatok elosztása a folyamat résztvevői között</vt:lpstr>
      <vt:lpstr> A folyamat lépései</vt:lpstr>
      <vt:lpstr>A barátkozás módja a gyermek életkora szerint:</vt:lpstr>
      <vt:lpstr>Ajánlások</vt:lpstr>
      <vt:lpstr>PowerPoint-bemutató</vt:lpstr>
      <vt:lpstr>PowerPoint-bemutató</vt:lpstr>
      <vt:lpstr>PowerPoint-bemutató</vt:lpstr>
      <vt:lpstr>   Mit visz haza a gyermek?</vt:lpstr>
      <vt:lpstr>Visszalátogatás a gondozási helyre</vt:lpstr>
      <vt:lpstr>A barátkozás ideje</vt:lpstr>
      <vt:lpstr>Gyakori kérdések: </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Admin</dc:creator>
  <cp:lastModifiedBy>Admin</cp:lastModifiedBy>
  <cp:revision>36</cp:revision>
  <dcterms:created xsi:type="dcterms:W3CDTF">2021-07-06T07:46:10Z</dcterms:created>
  <dcterms:modified xsi:type="dcterms:W3CDTF">2021-07-07T18:03:34Z</dcterms:modified>
</cp:coreProperties>
</file>