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8"/>
  </p:notesMasterIdLst>
  <p:sldIdLst>
    <p:sldId id="256" r:id="rId2"/>
    <p:sldId id="258" r:id="rId3"/>
    <p:sldId id="267" r:id="rId4"/>
    <p:sldId id="268" r:id="rId5"/>
    <p:sldId id="276" r:id="rId6"/>
    <p:sldId id="293" r:id="rId7"/>
    <p:sldId id="264" r:id="rId8"/>
    <p:sldId id="295" r:id="rId9"/>
    <p:sldId id="278" r:id="rId10"/>
    <p:sldId id="316" r:id="rId11"/>
    <p:sldId id="299" r:id="rId12"/>
    <p:sldId id="280" r:id="rId13"/>
    <p:sldId id="282" r:id="rId14"/>
    <p:sldId id="290" r:id="rId15"/>
    <p:sldId id="311" r:id="rId16"/>
    <p:sldId id="306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75"/>
  </p:normalViewPr>
  <p:slideViewPr>
    <p:cSldViewPr snapToGrid="0">
      <p:cViewPr>
        <p:scale>
          <a:sx n="97" d="100"/>
          <a:sy n="97" d="100"/>
        </p:scale>
        <p:origin x="-22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D155E-E7AD-7F42-B976-9EC7536E2C1A}" type="datetimeFigureOut">
              <a:rPr lang="hu-HU" smtClean="0"/>
              <a:t>2024. 01. 30.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1223E-6431-9146-9831-C9D72653F9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810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https://</a:t>
            </a:r>
            <a:r>
              <a:rPr lang="hu-HU" dirty="0" err="1"/>
              <a:t>aspergerplusz.hu</a:t>
            </a:r>
            <a:r>
              <a:rPr lang="hu-HU" dirty="0"/>
              <a:t>/2016/05/07/a-</a:t>
            </a:r>
            <a:r>
              <a:rPr lang="hu-HU" dirty="0" err="1"/>
              <a:t>betegsegkozpontu</a:t>
            </a:r>
            <a:r>
              <a:rPr lang="hu-HU" dirty="0"/>
              <a:t>-szemlelet/</a:t>
            </a:r>
          </a:p>
          <a:p>
            <a:r>
              <a:rPr lang="hu-HU" dirty="0"/>
              <a:t>Triász – diád: szociális és kommunikációs kihívások, melyek a személy mindennapi életben minőségi különbséget okoznak, rugalmas gondolkodás és viselkedésszervezés nehézségei (szenzoros érzékenység)</a:t>
            </a:r>
          </a:p>
          <a:p>
            <a:r>
              <a:rPr lang="hu-HU" dirty="0"/>
              <a:t>Különböző korábbi diagnózisok összeolvadása: autizmus spektrum zavar</a:t>
            </a:r>
          </a:p>
          <a:p>
            <a:r>
              <a:rPr lang="hu-HU" dirty="0"/>
              <a:t>Diagnosztika már korábbi életkortól</a:t>
            </a:r>
          </a:p>
          <a:p>
            <a:r>
              <a:rPr lang="hu-HU" dirty="0"/>
              <a:t>Kulturális különbségek</a:t>
            </a:r>
          </a:p>
          <a:p>
            <a:r>
              <a:rPr lang="hu-HU" dirty="0"/>
              <a:t>Nemek közötti különbségek</a:t>
            </a:r>
          </a:p>
          <a:p>
            <a:r>
              <a:rPr lang="hu-HU" dirty="0" err="1"/>
              <a:t>Együttjárás</a:t>
            </a:r>
            <a:r>
              <a:rPr lang="hu-HU" dirty="0"/>
              <a:t> más idegrendszeri eltérésekkel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683A0B-1B56-114A-B38A-2B603A8F53B4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1631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Nem egy statikus koncepció</a:t>
            </a:r>
          </a:p>
          <a:p>
            <a:endParaRPr lang="hu-HU" dirty="0"/>
          </a:p>
          <a:p>
            <a:r>
              <a:rPr lang="hu-HU" dirty="0"/>
              <a:t>Támogatottsági igény 1-3 = magasan és alacsonyan funkcionáló?</a:t>
            </a:r>
          </a:p>
          <a:p>
            <a:pPr lvl="1"/>
            <a:r>
              <a:rPr lang="hu-HU" dirty="0"/>
              <a:t>Lehet valaki nem beszélő és más területeken ”magasan funkcionáló”</a:t>
            </a:r>
          </a:p>
          <a:p>
            <a:r>
              <a:rPr lang="hu-HU" dirty="0"/>
              <a:t>SPEKTRUM – ha megismertél egy autista embert, akkor egy autista embert ismersz!</a:t>
            </a:r>
          </a:p>
          <a:p>
            <a:r>
              <a:rPr lang="hu-HU" dirty="0"/>
              <a:t>Betegség, fogyatékosság – állapot</a:t>
            </a:r>
          </a:p>
          <a:p>
            <a:r>
              <a:rPr lang="hu-HU" dirty="0"/>
              <a:t>Deficit vagy másság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683A0B-1B56-114A-B38A-2B603A8F53B4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6743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Orvosi modell : egyéni, individuális probléma, fogyatékossággal élő ember</a:t>
            </a:r>
          </a:p>
          <a:p>
            <a:endParaRPr lang="hu-HU" dirty="0"/>
          </a:p>
          <a:p>
            <a:r>
              <a:rPr lang="hu-HU" dirty="0"/>
              <a:t>Társadalmi modell : a környezet nem felel meg a benne élők sajátosságainak, fogyatékos(</a:t>
            </a:r>
            <a:r>
              <a:rPr lang="hu-HU" dirty="0" err="1"/>
              <a:t>sá</a:t>
            </a:r>
            <a:r>
              <a:rPr lang="hu-HU" dirty="0"/>
              <a:t> tett) ember</a:t>
            </a:r>
          </a:p>
          <a:p>
            <a:endParaRPr lang="hu-HU" dirty="0"/>
          </a:p>
          <a:p>
            <a:r>
              <a:rPr lang="hu-HU" dirty="0"/>
              <a:t>2019: kutatás Ausztráliában -  az elmúlt 10 évben hogyan oszlott meg az autizmussal kapcsolatos kutatásra költött pénz</a:t>
            </a:r>
          </a:p>
          <a:p>
            <a:r>
              <a:rPr lang="hu-HU" dirty="0"/>
              <a:t>Több mint 40% genetikai és biológiai kutatások : miért ilyenek az autisták? Prevenció?</a:t>
            </a:r>
          </a:p>
          <a:p>
            <a:r>
              <a:rPr lang="hu-HU" dirty="0"/>
              <a:t>20% autizmus kezeléséről szóló kutatások : új módszerek arra, hogy az autista emberek kevésbé viselkedjenek furcsán</a:t>
            </a:r>
          </a:p>
          <a:p>
            <a:r>
              <a:rPr lang="hu-HU" dirty="0"/>
              <a:t>7% szolgáltatások autista emberek számára</a:t>
            </a:r>
          </a:p>
          <a:p>
            <a:endParaRPr lang="hu-HU" dirty="0"/>
          </a:p>
          <a:p>
            <a:r>
              <a:rPr lang="hu-HU" dirty="0"/>
              <a:t>https://</a:t>
            </a:r>
            <a:r>
              <a:rPr lang="hu-HU" dirty="0" err="1"/>
              <a:t>www.ted.com</a:t>
            </a:r>
            <a:r>
              <a:rPr lang="hu-HU" dirty="0"/>
              <a:t>/</a:t>
            </a:r>
            <a:r>
              <a:rPr lang="hu-HU" dirty="0" err="1"/>
              <a:t>talks</a:t>
            </a:r>
            <a:r>
              <a:rPr lang="hu-HU" dirty="0"/>
              <a:t>/jac_den_houting_why_everything_you_know_about_autism_is_wrong?autoplay=</a:t>
            </a:r>
            <a:r>
              <a:rPr lang="hu-HU" dirty="0" err="1"/>
              <a:t>true&amp;muted</a:t>
            </a:r>
            <a:r>
              <a:rPr lang="hu-HU" dirty="0"/>
              <a:t>=</a:t>
            </a:r>
            <a:r>
              <a:rPr lang="hu-HU" dirty="0" err="1"/>
              <a:t>true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683A0B-1B56-114A-B38A-2B603A8F53B4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2909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683A0B-1B56-114A-B38A-2B603A8F53B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1036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93b71d6c08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293b71d6c08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4733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942b53a47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942b53a47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93b71d6c08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293b71d6c08_1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93b71d6c08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293b71d6c08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9400f02f76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9400f02f76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94a48d07b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94a48d07b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2948aad6900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2948aad6900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9400f02f76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29400f02f76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11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23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0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9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0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3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0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4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25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5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7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659FA55D-DBF3-44BD-8BAA-FC35FD1CE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3" descr="Felhős olajfestő művészet">
            <a:extLst>
              <a:ext uri="{FF2B5EF4-FFF2-40B4-BE49-F238E27FC236}">
                <a16:creationId xmlns:a16="http://schemas.microsoft.com/office/drawing/2014/main" id="{D9A7E928-35D4-B575-F83E-1AC2640CCC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57" b="474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1" name="Freeform: Shape 10">
            <a:extLst>
              <a:ext uri="{FF2B5EF4-FFF2-40B4-BE49-F238E27FC236}">
                <a16:creationId xmlns:a16="http://schemas.microsoft.com/office/drawing/2014/main" id="{81D34478-6122-494B-BC0B-DB0603948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70915">
            <a:off x="6731648" y="357256"/>
            <a:ext cx="4927301" cy="3146160"/>
          </a:xfrm>
          <a:custGeom>
            <a:avLst/>
            <a:gdLst>
              <a:gd name="connsiteX0" fmla="*/ 931249 w 1207078"/>
              <a:gd name="connsiteY0" fmla="*/ 1013346 h 1013355"/>
              <a:gd name="connsiteX1" fmla="*/ 814282 w 1207078"/>
              <a:gd name="connsiteY1" fmla="*/ 829037 h 1013355"/>
              <a:gd name="connsiteX2" fmla="*/ 241924 w 1207078"/>
              <a:gd name="connsiteY2" fmla="*/ 819512 h 1013355"/>
              <a:gd name="connsiteX3" fmla="*/ 79999 w 1207078"/>
              <a:gd name="connsiteY3" fmla="*/ 258680 h 1013355"/>
              <a:gd name="connsiteX4" fmla="*/ 834855 w 1207078"/>
              <a:gd name="connsiteY4" fmla="*/ 11030 h 1013355"/>
              <a:gd name="connsiteX5" fmla="*/ 1206997 w 1207078"/>
              <a:gd name="connsiteY5" fmla="*/ 356597 h 1013355"/>
              <a:gd name="connsiteX6" fmla="*/ 997447 w 1207078"/>
              <a:gd name="connsiteY6" fmla="*/ 742074 h 1013355"/>
              <a:gd name="connsiteX7" fmla="*/ 931249 w 1207078"/>
              <a:gd name="connsiteY7" fmla="*/ 1013346 h 1013355"/>
              <a:gd name="connsiteX0" fmla="*/ 925805 w 1207077"/>
              <a:gd name="connsiteY0" fmla="*/ 966643 h 966643"/>
              <a:gd name="connsiteX1" fmla="*/ 814320 w 1207077"/>
              <a:gd name="connsiteY1" fmla="*/ 829046 h 966643"/>
              <a:gd name="connsiteX2" fmla="*/ 241962 w 1207077"/>
              <a:gd name="connsiteY2" fmla="*/ 819521 h 966643"/>
              <a:gd name="connsiteX3" fmla="*/ 80037 w 1207077"/>
              <a:gd name="connsiteY3" fmla="*/ 258689 h 966643"/>
              <a:gd name="connsiteX4" fmla="*/ 834893 w 1207077"/>
              <a:gd name="connsiteY4" fmla="*/ 11039 h 966643"/>
              <a:gd name="connsiteX5" fmla="*/ 1207035 w 1207077"/>
              <a:gd name="connsiteY5" fmla="*/ 356606 h 966643"/>
              <a:gd name="connsiteX6" fmla="*/ 997485 w 1207077"/>
              <a:gd name="connsiteY6" fmla="*/ 742083 h 966643"/>
              <a:gd name="connsiteX7" fmla="*/ 925805 w 1207077"/>
              <a:gd name="connsiteY7" fmla="*/ 966643 h 966643"/>
              <a:gd name="connsiteX0" fmla="*/ 880512 w 1161784"/>
              <a:gd name="connsiteY0" fmla="*/ 966643 h 966643"/>
              <a:gd name="connsiteX1" fmla="*/ 806031 w 1161784"/>
              <a:gd name="connsiteY1" fmla="*/ 816343 h 966643"/>
              <a:gd name="connsiteX2" fmla="*/ 196669 w 1161784"/>
              <a:gd name="connsiteY2" fmla="*/ 819521 h 966643"/>
              <a:gd name="connsiteX3" fmla="*/ 34744 w 1161784"/>
              <a:gd name="connsiteY3" fmla="*/ 258689 h 966643"/>
              <a:gd name="connsiteX4" fmla="*/ 789600 w 1161784"/>
              <a:gd name="connsiteY4" fmla="*/ 11039 h 966643"/>
              <a:gd name="connsiteX5" fmla="*/ 1161742 w 1161784"/>
              <a:gd name="connsiteY5" fmla="*/ 356606 h 966643"/>
              <a:gd name="connsiteX6" fmla="*/ 952192 w 1161784"/>
              <a:gd name="connsiteY6" fmla="*/ 742083 h 966643"/>
              <a:gd name="connsiteX7" fmla="*/ 880512 w 1161784"/>
              <a:gd name="connsiteY7" fmla="*/ 966643 h 966643"/>
              <a:gd name="connsiteX0" fmla="*/ 886398 w 1167670"/>
              <a:gd name="connsiteY0" fmla="*/ 967976 h 967976"/>
              <a:gd name="connsiteX1" fmla="*/ 811917 w 1167670"/>
              <a:gd name="connsiteY1" fmla="*/ 817676 h 967976"/>
              <a:gd name="connsiteX2" fmla="*/ 176796 w 1167670"/>
              <a:gd name="connsiteY2" fmla="*/ 841907 h 967976"/>
              <a:gd name="connsiteX3" fmla="*/ 40630 w 1167670"/>
              <a:gd name="connsiteY3" fmla="*/ 260022 h 967976"/>
              <a:gd name="connsiteX4" fmla="*/ 795486 w 1167670"/>
              <a:gd name="connsiteY4" fmla="*/ 12372 h 967976"/>
              <a:gd name="connsiteX5" fmla="*/ 1167628 w 1167670"/>
              <a:gd name="connsiteY5" fmla="*/ 357939 h 967976"/>
              <a:gd name="connsiteX6" fmla="*/ 958078 w 1167670"/>
              <a:gd name="connsiteY6" fmla="*/ 743416 h 967976"/>
              <a:gd name="connsiteX7" fmla="*/ 886398 w 1167670"/>
              <a:gd name="connsiteY7" fmla="*/ 967976 h 967976"/>
              <a:gd name="connsiteX0" fmla="*/ 896528 w 1177800"/>
              <a:gd name="connsiteY0" fmla="*/ 968050 h 968050"/>
              <a:gd name="connsiteX1" fmla="*/ 822047 w 1177800"/>
              <a:gd name="connsiteY1" fmla="*/ 817750 h 968050"/>
              <a:gd name="connsiteX2" fmla="*/ 151996 w 1177800"/>
              <a:gd name="connsiteY2" fmla="*/ 850484 h 968050"/>
              <a:gd name="connsiteX3" fmla="*/ 50760 w 1177800"/>
              <a:gd name="connsiteY3" fmla="*/ 260096 h 968050"/>
              <a:gd name="connsiteX4" fmla="*/ 805616 w 1177800"/>
              <a:gd name="connsiteY4" fmla="*/ 12446 h 968050"/>
              <a:gd name="connsiteX5" fmla="*/ 1177758 w 1177800"/>
              <a:gd name="connsiteY5" fmla="*/ 358013 h 968050"/>
              <a:gd name="connsiteX6" fmla="*/ 968208 w 1177800"/>
              <a:gd name="connsiteY6" fmla="*/ 743490 h 968050"/>
              <a:gd name="connsiteX7" fmla="*/ 896528 w 1177800"/>
              <a:gd name="connsiteY7" fmla="*/ 968050 h 968050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8208 w 1177800"/>
              <a:gd name="connsiteY6" fmla="*/ 743490 h 954284"/>
              <a:gd name="connsiteX7" fmla="*/ 892346 w 1177800"/>
              <a:gd name="connsiteY7" fmla="*/ 954284 h 954284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9087 w 1177800"/>
              <a:gd name="connsiteY6" fmla="*/ 772843 h 954284"/>
              <a:gd name="connsiteX7" fmla="*/ 892346 w 1177800"/>
              <a:gd name="connsiteY7" fmla="*/ 954284 h 954284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9087 w 1177800"/>
              <a:gd name="connsiteY6" fmla="*/ 772843 h 954284"/>
              <a:gd name="connsiteX7" fmla="*/ 892346 w 1177800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9251 w 1177964"/>
              <a:gd name="connsiteY6" fmla="*/ 772843 h 954284"/>
              <a:gd name="connsiteX7" fmla="*/ 892510 w 1177964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9251 w 1177964"/>
              <a:gd name="connsiteY6" fmla="*/ 772843 h 954284"/>
              <a:gd name="connsiteX7" fmla="*/ 892510 w 1177964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7539 w 1177964"/>
              <a:gd name="connsiteY6" fmla="*/ 778355 h 954284"/>
              <a:gd name="connsiteX7" fmla="*/ 892510 w 1177964"/>
              <a:gd name="connsiteY7" fmla="*/ 954284 h 954284"/>
              <a:gd name="connsiteX0" fmla="*/ 892912 w 1178366"/>
              <a:gd name="connsiteY0" fmla="*/ 954284 h 954284"/>
              <a:gd name="connsiteX1" fmla="*/ 838317 w 1178366"/>
              <a:gd name="connsiteY1" fmla="*/ 829975 h 954284"/>
              <a:gd name="connsiteX2" fmla="*/ 152562 w 1178366"/>
              <a:gd name="connsiteY2" fmla="*/ 850484 h 954284"/>
              <a:gd name="connsiteX3" fmla="*/ 51326 w 1178366"/>
              <a:gd name="connsiteY3" fmla="*/ 260096 h 954284"/>
              <a:gd name="connsiteX4" fmla="*/ 806182 w 1178366"/>
              <a:gd name="connsiteY4" fmla="*/ 12446 h 954284"/>
              <a:gd name="connsiteX5" fmla="*/ 1178324 w 1178366"/>
              <a:gd name="connsiteY5" fmla="*/ 358013 h 954284"/>
              <a:gd name="connsiteX6" fmla="*/ 967941 w 1178366"/>
              <a:gd name="connsiteY6" fmla="*/ 778355 h 954284"/>
              <a:gd name="connsiteX7" fmla="*/ 892912 w 1178366"/>
              <a:gd name="connsiteY7" fmla="*/ 954284 h 954284"/>
              <a:gd name="connsiteX0" fmla="*/ 894402 w 1179860"/>
              <a:gd name="connsiteY0" fmla="*/ 958956 h 958956"/>
              <a:gd name="connsiteX1" fmla="*/ 839807 w 1179860"/>
              <a:gd name="connsiteY1" fmla="*/ 834647 h 958956"/>
              <a:gd name="connsiteX2" fmla="*/ 154052 w 1179860"/>
              <a:gd name="connsiteY2" fmla="*/ 855156 h 958956"/>
              <a:gd name="connsiteX3" fmla="*/ 52816 w 1179860"/>
              <a:gd name="connsiteY3" fmla="*/ 264768 h 958956"/>
              <a:gd name="connsiteX4" fmla="*/ 827792 w 1179860"/>
              <a:gd name="connsiteY4" fmla="*/ 12221 h 958956"/>
              <a:gd name="connsiteX5" fmla="*/ 1179814 w 1179860"/>
              <a:gd name="connsiteY5" fmla="*/ 362685 h 958956"/>
              <a:gd name="connsiteX6" fmla="*/ 969431 w 1179860"/>
              <a:gd name="connsiteY6" fmla="*/ 783027 h 958956"/>
              <a:gd name="connsiteX7" fmla="*/ 894402 w 1179860"/>
              <a:gd name="connsiteY7" fmla="*/ 958956 h 958956"/>
              <a:gd name="connsiteX0" fmla="*/ 896504 w 1181970"/>
              <a:gd name="connsiteY0" fmla="*/ 961175 h 961175"/>
              <a:gd name="connsiteX1" fmla="*/ 841909 w 1181970"/>
              <a:gd name="connsiteY1" fmla="*/ 836866 h 961175"/>
              <a:gd name="connsiteX2" fmla="*/ 156154 w 1181970"/>
              <a:gd name="connsiteY2" fmla="*/ 857375 h 961175"/>
              <a:gd name="connsiteX3" fmla="*/ 54918 w 1181970"/>
              <a:gd name="connsiteY3" fmla="*/ 266987 h 961175"/>
              <a:gd name="connsiteX4" fmla="*/ 858275 w 1181970"/>
              <a:gd name="connsiteY4" fmla="*/ 12117 h 961175"/>
              <a:gd name="connsiteX5" fmla="*/ 1181916 w 1181970"/>
              <a:gd name="connsiteY5" fmla="*/ 364904 h 961175"/>
              <a:gd name="connsiteX6" fmla="*/ 971533 w 1181970"/>
              <a:gd name="connsiteY6" fmla="*/ 785246 h 961175"/>
              <a:gd name="connsiteX7" fmla="*/ 896504 w 1181970"/>
              <a:gd name="connsiteY7" fmla="*/ 961175 h 961175"/>
              <a:gd name="connsiteX0" fmla="*/ 897768 w 1183239"/>
              <a:gd name="connsiteY0" fmla="*/ 938948 h 938948"/>
              <a:gd name="connsiteX1" fmla="*/ 843173 w 1183239"/>
              <a:gd name="connsiteY1" fmla="*/ 814639 h 938948"/>
              <a:gd name="connsiteX2" fmla="*/ 157418 w 1183239"/>
              <a:gd name="connsiteY2" fmla="*/ 835148 h 938948"/>
              <a:gd name="connsiteX3" fmla="*/ 56182 w 1183239"/>
              <a:gd name="connsiteY3" fmla="*/ 244760 h 938948"/>
              <a:gd name="connsiteX4" fmla="*/ 876607 w 1183239"/>
              <a:gd name="connsiteY4" fmla="*/ 13246 h 938948"/>
              <a:gd name="connsiteX5" fmla="*/ 1183180 w 1183239"/>
              <a:gd name="connsiteY5" fmla="*/ 342677 h 938948"/>
              <a:gd name="connsiteX6" fmla="*/ 972797 w 1183239"/>
              <a:gd name="connsiteY6" fmla="*/ 763019 h 938948"/>
              <a:gd name="connsiteX7" fmla="*/ 897768 w 1183239"/>
              <a:gd name="connsiteY7" fmla="*/ 938948 h 938948"/>
              <a:gd name="connsiteX0" fmla="*/ 899237 w 1184717"/>
              <a:gd name="connsiteY0" fmla="*/ 958806 h 958806"/>
              <a:gd name="connsiteX1" fmla="*/ 844642 w 1184717"/>
              <a:gd name="connsiteY1" fmla="*/ 834497 h 958806"/>
              <a:gd name="connsiteX2" fmla="*/ 158887 w 1184717"/>
              <a:gd name="connsiteY2" fmla="*/ 855006 h 958806"/>
              <a:gd name="connsiteX3" fmla="*/ 57651 w 1184717"/>
              <a:gd name="connsiteY3" fmla="*/ 264618 h 958806"/>
              <a:gd name="connsiteX4" fmla="*/ 897913 w 1184717"/>
              <a:gd name="connsiteY4" fmla="*/ 12228 h 958806"/>
              <a:gd name="connsiteX5" fmla="*/ 1184649 w 1184717"/>
              <a:gd name="connsiteY5" fmla="*/ 362535 h 958806"/>
              <a:gd name="connsiteX6" fmla="*/ 974266 w 1184717"/>
              <a:gd name="connsiteY6" fmla="*/ 782877 h 958806"/>
              <a:gd name="connsiteX7" fmla="*/ 899237 w 1184717"/>
              <a:gd name="connsiteY7" fmla="*/ 958806 h 95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4717" h="958806">
                <a:moveTo>
                  <a:pt x="899237" y="958806"/>
                </a:moveTo>
                <a:cubicBezTo>
                  <a:pt x="894405" y="944889"/>
                  <a:pt x="911997" y="873046"/>
                  <a:pt x="844642" y="834497"/>
                </a:cubicBezTo>
                <a:cubicBezTo>
                  <a:pt x="772061" y="864692"/>
                  <a:pt x="290052" y="949986"/>
                  <a:pt x="158887" y="855006"/>
                </a:cubicBezTo>
                <a:cubicBezTo>
                  <a:pt x="27722" y="760026"/>
                  <a:pt x="-65520" y="405081"/>
                  <a:pt x="57651" y="264618"/>
                </a:cubicBezTo>
                <a:cubicBezTo>
                  <a:pt x="180822" y="124155"/>
                  <a:pt x="458430" y="-47589"/>
                  <a:pt x="897913" y="12228"/>
                </a:cubicBezTo>
                <a:cubicBezTo>
                  <a:pt x="1046789" y="37089"/>
                  <a:pt x="1188269" y="121743"/>
                  <a:pt x="1184649" y="362535"/>
                </a:cubicBezTo>
                <a:cubicBezTo>
                  <a:pt x="1181030" y="603327"/>
                  <a:pt x="1069516" y="742967"/>
                  <a:pt x="974266" y="782877"/>
                </a:cubicBezTo>
                <a:cubicBezTo>
                  <a:pt x="970075" y="839741"/>
                  <a:pt x="899237" y="958806"/>
                  <a:pt x="899237" y="958806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F575595-F59C-92D9-524E-8AD975EBD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8766" y="732550"/>
            <a:ext cx="4186940" cy="1643447"/>
          </a:xfrm>
        </p:spPr>
        <p:txBody>
          <a:bodyPr anchor="b">
            <a:normAutofit fontScale="90000"/>
          </a:bodyPr>
          <a:lstStyle/>
          <a:p>
            <a:r>
              <a:rPr lang="hu-HU" dirty="0"/>
              <a:t>Autizmus: </a:t>
            </a:r>
            <a:br>
              <a:rPr lang="hu-HU" dirty="0"/>
            </a:br>
            <a:r>
              <a:rPr lang="hu-HU" dirty="0"/>
              <a:t>Szempontok és eszközök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6F8235D-DC9D-D597-1F43-A48C01E48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3957" y="2443363"/>
            <a:ext cx="3632777" cy="589934"/>
          </a:xfrm>
        </p:spPr>
        <p:txBody>
          <a:bodyPr>
            <a:normAutofit fontScale="92500"/>
          </a:bodyPr>
          <a:lstStyle/>
          <a:p>
            <a:pPr algn="ctr"/>
            <a:r>
              <a:rPr lang="hu-HU" dirty="0"/>
              <a:t>Szári Laura, Egy Másik Út Alapítvány</a:t>
            </a:r>
          </a:p>
        </p:txBody>
      </p:sp>
      <p:sp>
        <p:nvSpPr>
          <p:cNvPr id="22" name="Freeform: Shape 12">
            <a:extLst>
              <a:ext uri="{FF2B5EF4-FFF2-40B4-BE49-F238E27FC236}">
                <a16:creationId xmlns:a16="http://schemas.microsoft.com/office/drawing/2014/main" id="{C87AACE3-D796-459A-88F7-2091CC177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70915">
            <a:off x="6793370" y="351450"/>
            <a:ext cx="4927301" cy="3146160"/>
          </a:xfrm>
          <a:custGeom>
            <a:avLst/>
            <a:gdLst>
              <a:gd name="connsiteX0" fmla="*/ 931249 w 1207078"/>
              <a:gd name="connsiteY0" fmla="*/ 1013346 h 1013355"/>
              <a:gd name="connsiteX1" fmla="*/ 814282 w 1207078"/>
              <a:gd name="connsiteY1" fmla="*/ 829037 h 1013355"/>
              <a:gd name="connsiteX2" fmla="*/ 241924 w 1207078"/>
              <a:gd name="connsiteY2" fmla="*/ 819512 h 1013355"/>
              <a:gd name="connsiteX3" fmla="*/ 79999 w 1207078"/>
              <a:gd name="connsiteY3" fmla="*/ 258680 h 1013355"/>
              <a:gd name="connsiteX4" fmla="*/ 834855 w 1207078"/>
              <a:gd name="connsiteY4" fmla="*/ 11030 h 1013355"/>
              <a:gd name="connsiteX5" fmla="*/ 1206997 w 1207078"/>
              <a:gd name="connsiteY5" fmla="*/ 356597 h 1013355"/>
              <a:gd name="connsiteX6" fmla="*/ 997447 w 1207078"/>
              <a:gd name="connsiteY6" fmla="*/ 742074 h 1013355"/>
              <a:gd name="connsiteX7" fmla="*/ 931249 w 1207078"/>
              <a:gd name="connsiteY7" fmla="*/ 1013346 h 1013355"/>
              <a:gd name="connsiteX0" fmla="*/ 925805 w 1207077"/>
              <a:gd name="connsiteY0" fmla="*/ 966643 h 966643"/>
              <a:gd name="connsiteX1" fmla="*/ 814320 w 1207077"/>
              <a:gd name="connsiteY1" fmla="*/ 829046 h 966643"/>
              <a:gd name="connsiteX2" fmla="*/ 241962 w 1207077"/>
              <a:gd name="connsiteY2" fmla="*/ 819521 h 966643"/>
              <a:gd name="connsiteX3" fmla="*/ 80037 w 1207077"/>
              <a:gd name="connsiteY3" fmla="*/ 258689 h 966643"/>
              <a:gd name="connsiteX4" fmla="*/ 834893 w 1207077"/>
              <a:gd name="connsiteY4" fmla="*/ 11039 h 966643"/>
              <a:gd name="connsiteX5" fmla="*/ 1207035 w 1207077"/>
              <a:gd name="connsiteY5" fmla="*/ 356606 h 966643"/>
              <a:gd name="connsiteX6" fmla="*/ 997485 w 1207077"/>
              <a:gd name="connsiteY6" fmla="*/ 742083 h 966643"/>
              <a:gd name="connsiteX7" fmla="*/ 925805 w 1207077"/>
              <a:gd name="connsiteY7" fmla="*/ 966643 h 966643"/>
              <a:gd name="connsiteX0" fmla="*/ 880512 w 1161784"/>
              <a:gd name="connsiteY0" fmla="*/ 966643 h 966643"/>
              <a:gd name="connsiteX1" fmla="*/ 806031 w 1161784"/>
              <a:gd name="connsiteY1" fmla="*/ 816343 h 966643"/>
              <a:gd name="connsiteX2" fmla="*/ 196669 w 1161784"/>
              <a:gd name="connsiteY2" fmla="*/ 819521 h 966643"/>
              <a:gd name="connsiteX3" fmla="*/ 34744 w 1161784"/>
              <a:gd name="connsiteY3" fmla="*/ 258689 h 966643"/>
              <a:gd name="connsiteX4" fmla="*/ 789600 w 1161784"/>
              <a:gd name="connsiteY4" fmla="*/ 11039 h 966643"/>
              <a:gd name="connsiteX5" fmla="*/ 1161742 w 1161784"/>
              <a:gd name="connsiteY5" fmla="*/ 356606 h 966643"/>
              <a:gd name="connsiteX6" fmla="*/ 952192 w 1161784"/>
              <a:gd name="connsiteY6" fmla="*/ 742083 h 966643"/>
              <a:gd name="connsiteX7" fmla="*/ 880512 w 1161784"/>
              <a:gd name="connsiteY7" fmla="*/ 966643 h 966643"/>
              <a:gd name="connsiteX0" fmla="*/ 886398 w 1167670"/>
              <a:gd name="connsiteY0" fmla="*/ 967976 h 967976"/>
              <a:gd name="connsiteX1" fmla="*/ 811917 w 1167670"/>
              <a:gd name="connsiteY1" fmla="*/ 817676 h 967976"/>
              <a:gd name="connsiteX2" fmla="*/ 176796 w 1167670"/>
              <a:gd name="connsiteY2" fmla="*/ 841907 h 967976"/>
              <a:gd name="connsiteX3" fmla="*/ 40630 w 1167670"/>
              <a:gd name="connsiteY3" fmla="*/ 260022 h 967976"/>
              <a:gd name="connsiteX4" fmla="*/ 795486 w 1167670"/>
              <a:gd name="connsiteY4" fmla="*/ 12372 h 967976"/>
              <a:gd name="connsiteX5" fmla="*/ 1167628 w 1167670"/>
              <a:gd name="connsiteY5" fmla="*/ 357939 h 967976"/>
              <a:gd name="connsiteX6" fmla="*/ 958078 w 1167670"/>
              <a:gd name="connsiteY6" fmla="*/ 743416 h 967976"/>
              <a:gd name="connsiteX7" fmla="*/ 886398 w 1167670"/>
              <a:gd name="connsiteY7" fmla="*/ 967976 h 967976"/>
              <a:gd name="connsiteX0" fmla="*/ 896528 w 1177800"/>
              <a:gd name="connsiteY0" fmla="*/ 968050 h 968050"/>
              <a:gd name="connsiteX1" fmla="*/ 822047 w 1177800"/>
              <a:gd name="connsiteY1" fmla="*/ 817750 h 968050"/>
              <a:gd name="connsiteX2" fmla="*/ 151996 w 1177800"/>
              <a:gd name="connsiteY2" fmla="*/ 850484 h 968050"/>
              <a:gd name="connsiteX3" fmla="*/ 50760 w 1177800"/>
              <a:gd name="connsiteY3" fmla="*/ 260096 h 968050"/>
              <a:gd name="connsiteX4" fmla="*/ 805616 w 1177800"/>
              <a:gd name="connsiteY4" fmla="*/ 12446 h 968050"/>
              <a:gd name="connsiteX5" fmla="*/ 1177758 w 1177800"/>
              <a:gd name="connsiteY5" fmla="*/ 358013 h 968050"/>
              <a:gd name="connsiteX6" fmla="*/ 968208 w 1177800"/>
              <a:gd name="connsiteY6" fmla="*/ 743490 h 968050"/>
              <a:gd name="connsiteX7" fmla="*/ 896528 w 1177800"/>
              <a:gd name="connsiteY7" fmla="*/ 968050 h 968050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8208 w 1177800"/>
              <a:gd name="connsiteY6" fmla="*/ 743490 h 954284"/>
              <a:gd name="connsiteX7" fmla="*/ 892346 w 1177800"/>
              <a:gd name="connsiteY7" fmla="*/ 954284 h 954284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9087 w 1177800"/>
              <a:gd name="connsiteY6" fmla="*/ 772843 h 954284"/>
              <a:gd name="connsiteX7" fmla="*/ 892346 w 1177800"/>
              <a:gd name="connsiteY7" fmla="*/ 954284 h 954284"/>
              <a:gd name="connsiteX0" fmla="*/ 892346 w 1177800"/>
              <a:gd name="connsiteY0" fmla="*/ 954284 h 954284"/>
              <a:gd name="connsiteX1" fmla="*/ 822047 w 1177800"/>
              <a:gd name="connsiteY1" fmla="*/ 817750 h 954284"/>
              <a:gd name="connsiteX2" fmla="*/ 151996 w 1177800"/>
              <a:gd name="connsiteY2" fmla="*/ 850484 h 954284"/>
              <a:gd name="connsiteX3" fmla="*/ 50760 w 1177800"/>
              <a:gd name="connsiteY3" fmla="*/ 260096 h 954284"/>
              <a:gd name="connsiteX4" fmla="*/ 805616 w 1177800"/>
              <a:gd name="connsiteY4" fmla="*/ 12446 h 954284"/>
              <a:gd name="connsiteX5" fmla="*/ 1177758 w 1177800"/>
              <a:gd name="connsiteY5" fmla="*/ 358013 h 954284"/>
              <a:gd name="connsiteX6" fmla="*/ 969087 w 1177800"/>
              <a:gd name="connsiteY6" fmla="*/ 772843 h 954284"/>
              <a:gd name="connsiteX7" fmla="*/ 892346 w 1177800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9251 w 1177964"/>
              <a:gd name="connsiteY6" fmla="*/ 772843 h 954284"/>
              <a:gd name="connsiteX7" fmla="*/ 892510 w 1177964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9251 w 1177964"/>
              <a:gd name="connsiteY6" fmla="*/ 772843 h 954284"/>
              <a:gd name="connsiteX7" fmla="*/ 892510 w 1177964"/>
              <a:gd name="connsiteY7" fmla="*/ 954284 h 954284"/>
              <a:gd name="connsiteX0" fmla="*/ 892510 w 1177964"/>
              <a:gd name="connsiteY0" fmla="*/ 954284 h 954284"/>
              <a:gd name="connsiteX1" fmla="*/ 826798 w 1177964"/>
              <a:gd name="connsiteY1" fmla="*/ 816633 h 954284"/>
              <a:gd name="connsiteX2" fmla="*/ 152160 w 1177964"/>
              <a:gd name="connsiteY2" fmla="*/ 850484 h 954284"/>
              <a:gd name="connsiteX3" fmla="*/ 50924 w 1177964"/>
              <a:gd name="connsiteY3" fmla="*/ 260096 h 954284"/>
              <a:gd name="connsiteX4" fmla="*/ 805780 w 1177964"/>
              <a:gd name="connsiteY4" fmla="*/ 12446 h 954284"/>
              <a:gd name="connsiteX5" fmla="*/ 1177922 w 1177964"/>
              <a:gd name="connsiteY5" fmla="*/ 358013 h 954284"/>
              <a:gd name="connsiteX6" fmla="*/ 967539 w 1177964"/>
              <a:gd name="connsiteY6" fmla="*/ 778355 h 954284"/>
              <a:gd name="connsiteX7" fmla="*/ 892510 w 1177964"/>
              <a:gd name="connsiteY7" fmla="*/ 954284 h 954284"/>
              <a:gd name="connsiteX0" fmla="*/ 892912 w 1178366"/>
              <a:gd name="connsiteY0" fmla="*/ 954284 h 954284"/>
              <a:gd name="connsiteX1" fmla="*/ 838317 w 1178366"/>
              <a:gd name="connsiteY1" fmla="*/ 829975 h 954284"/>
              <a:gd name="connsiteX2" fmla="*/ 152562 w 1178366"/>
              <a:gd name="connsiteY2" fmla="*/ 850484 h 954284"/>
              <a:gd name="connsiteX3" fmla="*/ 51326 w 1178366"/>
              <a:gd name="connsiteY3" fmla="*/ 260096 h 954284"/>
              <a:gd name="connsiteX4" fmla="*/ 806182 w 1178366"/>
              <a:gd name="connsiteY4" fmla="*/ 12446 h 954284"/>
              <a:gd name="connsiteX5" fmla="*/ 1178324 w 1178366"/>
              <a:gd name="connsiteY5" fmla="*/ 358013 h 954284"/>
              <a:gd name="connsiteX6" fmla="*/ 967941 w 1178366"/>
              <a:gd name="connsiteY6" fmla="*/ 778355 h 954284"/>
              <a:gd name="connsiteX7" fmla="*/ 892912 w 1178366"/>
              <a:gd name="connsiteY7" fmla="*/ 954284 h 954284"/>
              <a:gd name="connsiteX0" fmla="*/ 894402 w 1179860"/>
              <a:gd name="connsiteY0" fmla="*/ 958956 h 958956"/>
              <a:gd name="connsiteX1" fmla="*/ 839807 w 1179860"/>
              <a:gd name="connsiteY1" fmla="*/ 834647 h 958956"/>
              <a:gd name="connsiteX2" fmla="*/ 154052 w 1179860"/>
              <a:gd name="connsiteY2" fmla="*/ 855156 h 958956"/>
              <a:gd name="connsiteX3" fmla="*/ 52816 w 1179860"/>
              <a:gd name="connsiteY3" fmla="*/ 264768 h 958956"/>
              <a:gd name="connsiteX4" fmla="*/ 827792 w 1179860"/>
              <a:gd name="connsiteY4" fmla="*/ 12221 h 958956"/>
              <a:gd name="connsiteX5" fmla="*/ 1179814 w 1179860"/>
              <a:gd name="connsiteY5" fmla="*/ 362685 h 958956"/>
              <a:gd name="connsiteX6" fmla="*/ 969431 w 1179860"/>
              <a:gd name="connsiteY6" fmla="*/ 783027 h 958956"/>
              <a:gd name="connsiteX7" fmla="*/ 894402 w 1179860"/>
              <a:gd name="connsiteY7" fmla="*/ 958956 h 958956"/>
              <a:gd name="connsiteX0" fmla="*/ 896504 w 1181970"/>
              <a:gd name="connsiteY0" fmla="*/ 961175 h 961175"/>
              <a:gd name="connsiteX1" fmla="*/ 841909 w 1181970"/>
              <a:gd name="connsiteY1" fmla="*/ 836866 h 961175"/>
              <a:gd name="connsiteX2" fmla="*/ 156154 w 1181970"/>
              <a:gd name="connsiteY2" fmla="*/ 857375 h 961175"/>
              <a:gd name="connsiteX3" fmla="*/ 54918 w 1181970"/>
              <a:gd name="connsiteY3" fmla="*/ 266987 h 961175"/>
              <a:gd name="connsiteX4" fmla="*/ 858275 w 1181970"/>
              <a:gd name="connsiteY4" fmla="*/ 12117 h 961175"/>
              <a:gd name="connsiteX5" fmla="*/ 1181916 w 1181970"/>
              <a:gd name="connsiteY5" fmla="*/ 364904 h 961175"/>
              <a:gd name="connsiteX6" fmla="*/ 971533 w 1181970"/>
              <a:gd name="connsiteY6" fmla="*/ 785246 h 961175"/>
              <a:gd name="connsiteX7" fmla="*/ 896504 w 1181970"/>
              <a:gd name="connsiteY7" fmla="*/ 961175 h 961175"/>
              <a:gd name="connsiteX0" fmla="*/ 897768 w 1183239"/>
              <a:gd name="connsiteY0" fmla="*/ 938948 h 938948"/>
              <a:gd name="connsiteX1" fmla="*/ 843173 w 1183239"/>
              <a:gd name="connsiteY1" fmla="*/ 814639 h 938948"/>
              <a:gd name="connsiteX2" fmla="*/ 157418 w 1183239"/>
              <a:gd name="connsiteY2" fmla="*/ 835148 h 938948"/>
              <a:gd name="connsiteX3" fmla="*/ 56182 w 1183239"/>
              <a:gd name="connsiteY3" fmla="*/ 244760 h 938948"/>
              <a:gd name="connsiteX4" fmla="*/ 876607 w 1183239"/>
              <a:gd name="connsiteY4" fmla="*/ 13246 h 938948"/>
              <a:gd name="connsiteX5" fmla="*/ 1183180 w 1183239"/>
              <a:gd name="connsiteY5" fmla="*/ 342677 h 938948"/>
              <a:gd name="connsiteX6" fmla="*/ 972797 w 1183239"/>
              <a:gd name="connsiteY6" fmla="*/ 763019 h 938948"/>
              <a:gd name="connsiteX7" fmla="*/ 897768 w 1183239"/>
              <a:gd name="connsiteY7" fmla="*/ 938948 h 938948"/>
              <a:gd name="connsiteX0" fmla="*/ 899237 w 1184717"/>
              <a:gd name="connsiteY0" fmla="*/ 958806 h 958806"/>
              <a:gd name="connsiteX1" fmla="*/ 844642 w 1184717"/>
              <a:gd name="connsiteY1" fmla="*/ 834497 h 958806"/>
              <a:gd name="connsiteX2" fmla="*/ 158887 w 1184717"/>
              <a:gd name="connsiteY2" fmla="*/ 855006 h 958806"/>
              <a:gd name="connsiteX3" fmla="*/ 57651 w 1184717"/>
              <a:gd name="connsiteY3" fmla="*/ 264618 h 958806"/>
              <a:gd name="connsiteX4" fmla="*/ 897913 w 1184717"/>
              <a:gd name="connsiteY4" fmla="*/ 12228 h 958806"/>
              <a:gd name="connsiteX5" fmla="*/ 1184649 w 1184717"/>
              <a:gd name="connsiteY5" fmla="*/ 362535 h 958806"/>
              <a:gd name="connsiteX6" fmla="*/ 974266 w 1184717"/>
              <a:gd name="connsiteY6" fmla="*/ 782877 h 958806"/>
              <a:gd name="connsiteX7" fmla="*/ 899237 w 1184717"/>
              <a:gd name="connsiteY7" fmla="*/ 958806 h 95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4717" h="958806">
                <a:moveTo>
                  <a:pt x="899237" y="958806"/>
                </a:moveTo>
                <a:cubicBezTo>
                  <a:pt x="894405" y="944889"/>
                  <a:pt x="911997" y="873046"/>
                  <a:pt x="844642" y="834497"/>
                </a:cubicBezTo>
                <a:cubicBezTo>
                  <a:pt x="772061" y="864692"/>
                  <a:pt x="290052" y="949986"/>
                  <a:pt x="158887" y="855006"/>
                </a:cubicBezTo>
                <a:cubicBezTo>
                  <a:pt x="27722" y="760026"/>
                  <a:pt x="-65520" y="405081"/>
                  <a:pt x="57651" y="264618"/>
                </a:cubicBezTo>
                <a:cubicBezTo>
                  <a:pt x="180822" y="124155"/>
                  <a:pt x="458430" y="-47589"/>
                  <a:pt x="897913" y="12228"/>
                </a:cubicBezTo>
                <a:cubicBezTo>
                  <a:pt x="1046789" y="37089"/>
                  <a:pt x="1188269" y="121743"/>
                  <a:pt x="1184649" y="362535"/>
                </a:cubicBezTo>
                <a:cubicBezTo>
                  <a:pt x="1181030" y="603327"/>
                  <a:pt x="1069516" y="742967"/>
                  <a:pt x="974266" y="782877"/>
                </a:cubicBezTo>
                <a:cubicBezTo>
                  <a:pt x="970075" y="839741"/>
                  <a:pt x="899237" y="958806"/>
                  <a:pt x="899237" y="958806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61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D84CE5-B2C9-7ED4-D76E-DB412AF17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6408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/>
              <a:t>DIAGNOSZTIKA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3800D85-1CCA-26CB-6E31-82039C2BDE18}"/>
              </a:ext>
            </a:extLst>
          </p:cNvPr>
          <p:cNvSpPr txBox="1"/>
          <p:nvPr/>
        </p:nvSpPr>
        <p:spPr>
          <a:xfrm>
            <a:off x="1208677" y="1667435"/>
            <a:ext cx="3632264" cy="4316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715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Triász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diád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715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Autizmus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spektrum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zavar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715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Diagnosztika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már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korábbi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életkortól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715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Kulturális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különbségek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715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Nemek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közötti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különbségek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715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Együttjárás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más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idegrendszeri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eltérésekkel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F24DBE2-81B1-E4B2-C55B-4441386D9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1085" y="645107"/>
            <a:ext cx="5412238" cy="559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2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17D045-90EA-77C5-DE96-19C497E63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909" y="951400"/>
            <a:ext cx="5875694" cy="46542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spc="800" dirty="0"/>
              <a:t>SPEKTRUMSZEMLÉLET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A132675-A4B0-ECED-FF50-234350DF7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726" y="630936"/>
            <a:ext cx="4476900" cy="559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3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D33CA1-2502-92C9-6AD7-CCF6A7C4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838200"/>
            <a:ext cx="3810001" cy="1949449"/>
          </a:xfrm>
        </p:spPr>
        <p:txBody>
          <a:bodyPr anchor="b">
            <a:normAutofit fontScale="90000"/>
          </a:bodyPr>
          <a:lstStyle/>
          <a:p>
            <a:r>
              <a:rPr lang="hu-HU"/>
              <a:t>Hogyan gondolkodunk az autizmusról?</a:t>
            </a:r>
          </a:p>
        </p:txBody>
      </p:sp>
      <p:pic>
        <p:nvPicPr>
          <p:cNvPr id="6146" name="Picture 2" descr="Models of Disability – Forward with FLEXibility">
            <a:extLst>
              <a:ext uri="{FF2B5EF4-FFF2-40B4-BE49-F238E27FC236}">
                <a16:creationId xmlns:a16="http://schemas.microsoft.com/office/drawing/2014/main" id="{FAA62C95-B29D-BA7A-4C0F-3CD98B755D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" r="2970"/>
          <a:stretch/>
        </p:blipFill>
        <p:spPr bwMode="auto">
          <a:xfrm>
            <a:off x="4486386" y="762000"/>
            <a:ext cx="6943613" cy="5362575"/>
          </a:xfrm>
          <a:custGeom>
            <a:avLst/>
            <a:gdLst/>
            <a:ahLst/>
            <a:cxnLst/>
            <a:rect l="l" t="t" r="r" b="b"/>
            <a:pathLst>
              <a:path w="6095524" h="4707593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95524" y="3518571"/>
                </a:lnTo>
                <a:lnTo>
                  <a:pt x="6061052" y="3534000"/>
                </a:lnTo>
                <a:cubicBezTo>
                  <a:pt x="6054332" y="3536785"/>
                  <a:pt x="6046938" y="3538321"/>
                  <a:pt x="6040890" y="3542065"/>
                </a:cubicBezTo>
                <a:cubicBezTo>
                  <a:pt x="6013044" y="3559156"/>
                  <a:pt x="5986064" y="3577591"/>
                  <a:pt x="5957836" y="3594010"/>
                </a:cubicBezTo>
                <a:cubicBezTo>
                  <a:pt x="5928744" y="3611004"/>
                  <a:pt x="5902724" y="3631071"/>
                  <a:pt x="5882656" y="3658244"/>
                </a:cubicBezTo>
                <a:cubicBezTo>
                  <a:pt x="5864029" y="3683496"/>
                  <a:pt x="5845978" y="3709131"/>
                  <a:pt x="5827448" y="3734479"/>
                </a:cubicBezTo>
                <a:cubicBezTo>
                  <a:pt x="5822743" y="3740912"/>
                  <a:pt x="5818422" y="3748498"/>
                  <a:pt x="5811989" y="3752627"/>
                </a:cubicBezTo>
                <a:cubicBezTo>
                  <a:pt x="5798643" y="3761268"/>
                  <a:pt x="5784048" y="3768277"/>
                  <a:pt x="5769742" y="3775382"/>
                </a:cubicBezTo>
                <a:cubicBezTo>
                  <a:pt x="5757452" y="3781431"/>
                  <a:pt x="5744394" y="3785943"/>
                  <a:pt x="5732393" y="3792472"/>
                </a:cubicBezTo>
                <a:cubicBezTo>
                  <a:pt x="5722792" y="3797658"/>
                  <a:pt x="5714246" y="3804859"/>
                  <a:pt x="5705316" y="3811388"/>
                </a:cubicBezTo>
                <a:cubicBezTo>
                  <a:pt x="5697539" y="3817052"/>
                  <a:pt x="5688994" y="3821949"/>
                  <a:pt x="5682465" y="3828767"/>
                </a:cubicBezTo>
                <a:cubicBezTo>
                  <a:pt x="5666526" y="3845281"/>
                  <a:pt x="5650491" y="3861508"/>
                  <a:pt x="5630712" y="3873702"/>
                </a:cubicBezTo>
                <a:cubicBezTo>
                  <a:pt x="5611221" y="3885799"/>
                  <a:pt x="5592786" y="3899338"/>
                  <a:pt x="5573392" y="3911628"/>
                </a:cubicBezTo>
                <a:cubicBezTo>
                  <a:pt x="5554380" y="3923630"/>
                  <a:pt x="5537194" y="3936783"/>
                  <a:pt x="5527304" y="3958099"/>
                </a:cubicBezTo>
                <a:cubicBezTo>
                  <a:pt x="5522888" y="3967508"/>
                  <a:pt x="5516646" y="3977782"/>
                  <a:pt x="5508293" y="3983255"/>
                </a:cubicBezTo>
                <a:cubicBezTo>
                  <a:pt x="5496387" y="3991032"/>
                  <a:pt x="5481313" y="3993817"/>
                  <a:pt x="5468350" y="4000442"/>
                </a:cubicBezTo>
                <a:cubicBezTo>
                  <a:pt x="5453084" y="4008219"/>
                  <a:pt x="5435418" y="4014940"/>
                  <a:pt x="5425048" y="4027326"/>
                </a:cubicBezTo>
                <a:cubicBezTo>
                  <a:pt x="5415830" y="4038368"/>
                  <a:pt x="5406517" y="4047009"/>
                  <a:pt x="5394322" y="4054018"/>
                </a:cubicBezTo>
                <a:cubicBezTo>
                  <a:pt x="5385778" y="4058915"/>
                  <a:pt x="5379441" y="4067844"/>
                  <a:pt x="5370608" y="4071877"/>
                </a:cubicBezTo>
                <a:cubicBezTo>
                  <a:pt x="5358990" y="4077254"/>
                  <a:pt x="5347276" y="4081479"/>
                  <a:pt x="5337098" y="4089832"/>
                </a:cubicBezTo>
                <a:cubicBezTo>
                  <a:pt x="5326536" y="4098473"/>
                  <a:pt x="5314535" y="4105290"/>
                  <a:pt x="5303493" y="4113356"/>
                </a:cubicBezTo>
                <a:cubicBezTo>
                  <a:pt x="5297636" y="4117676"/>
                  <a:pt x="5292835" y="4123341"/>
                  <a:pt x="5287171" y="4127854"/>
                </a:cubicBezTo>
                <a:cubicBezTo>
                  <a:pt x="5276801" y="4136111"/>
                  <a:pt x="5266239" y="4144176"/>
                  <a:pt x="5255581" y="4151953"/>
                </a:cubicBezTo>
                <a:cubicBezTo>
                  <a:pt x="5244924" y="4159731"/>
                  <a:pt x="5234746" y="4168756"/>
                  <a:pt x="5223032" y="4174421"/>
                </a:cubicBezTo>
                <a:cubicBezTo>
                  <a:pt x="5203062" y="4184023"/>
                  <a:pt x="5181266" y="4189784"/>
                  <a:pt x="5161870" y="4200153"/>
                </a:cubicBezTo>
                <a:cubicBezTo>
                  <a:pt x="5142188" y="4210714"/>
                  <a:pt x="5123656" y="4223965"/>
                  <a:pt x="5106182" y="4237983"/>
                </a:cubicBezTo>
                <a:cubicBezTo>
                  <a:pt x="5092356" y="4249025"/>
                  <a:pt x="5079394" y="4259971"/>
                  <a:pt x="5062014" y="4265635"/>
                </a:cubicBezTo>
                <a:cubicBezTo>
                  <a:pt x="5052317" y="4268804"/>
                  <a:pt x="5042140" y="4275717"/>
                  <a:pt x="5036282" y="4283783"/>
                </a:cubicBezTo>
                <a:cubicBezTo>
                  <a:pt x="5023608" y="4301353"/>
                  <a:pt x="5007382" y="4313739"/>
                  <a:pt x="4989043" y="4324301"/>
                </a:cubicBezTo>
                <a:cubicBezTo>
                  <a:pt x="4964559" y="4338511"/>
                  <a:pt x="4940363" y="4353009"/>
                  <a:pt x="4915783" y="4366931"/>
                </a:cubicBezTo>
                <a:cubicBezTo>
                  <a:pt x="4901286" y="4375189"/>
                  <a:pt x="4886884" y="4383926"/>
                  <a:pt x="4871520" y="4389975"/>
                </a:cubicBezTo>
                <a:cubicBezTo>
                  <a:pt x="4840124" y="4402457"/>
                  <a:pt x="4807959" y="4413114"/>
                  <a:pt x="4776274" y="4424733"/>
                </a:cubicBezTo>
                <a:cubicBezTo>
                  <a:pt x="4765904" y="4428477"/>
                  <a:pt x="4756110" y="4433854"/>
                  <a:pt x="4745548" y="4437119"/>
                </a:cubicBezTo>
                <a:cubicBezTo>
                  <a:pt x="4734122" y="4440671"/>
                  <a:pt x="4721834" y="4441727"/>
                  <a:pt x="4710408" y="4445280"/>
                </a:cubicBezTo>
                <a:cubicBezTo>
                  <a:pt x="4691396" y="4451136"/>
                  <a:pt x="4672961" y="4458626"/>
                  <a:pt x="4653950" y="4464579"/>
                </a:cubicBezTo>
                <a:cubicBezTo>
                  <a:pt x="4617272" y="4476005"/>
                  <a:pt x="4580498" y="4486951"/>
                  <a:pt x="4543725" y="4497800"/>
                </a:cubicBezTo>
                <a:cubicBezTo>
                  <a:pt x="4535852" y="4500105"/>
                  <a:pt x="4527306" y="4500393"/>
                  <a:pt x="4519530" y="4502889"/>
                </a:cubicBezTo>
                <a:cubicBezTo>
                  <a:pt x="4498886" y="4509610"/>
                  <a:pt x="4478338" y="4516907"/>
                  <a:pt x="4457887" y="4524300"/>
                </a:cubicBezTo>
                <a:cubicBezTo>
                  <a:pt x="4445502" y="4528813"/>
                  <a:pt x="4433403" y="4534382"/>
                  <a:pt x="4420922" y="4538702"/>
                </a:cubicBezTo>
                <a:cubicBezTo>
                  <a:pt x="4410936" y="4542159"/>
                  <a:pt x="4400662" y="4544847"/>
                  <a:pt x="4390292" y="4546960"/>
                </a:cubicBezTo>
                <a:cubicBezTo>
                  <a:pt x="4381363" y="4548785"/>
                  <a:pt x="4372050" y="4548592"/>
                  <a:pt x="4363216" y="4550801"/>
                </a:cubicBezTo>
                <a:cubicBezTo>
                  <a:pt x="4339308" y="4556753"/>
                  <a:pt x="4315689" y="4563475"/>
                  <a:pt x="4291973" y="4569811"/>
                </a:cubicBezTo>
                <a:cubicBezTo>
                  <a:pt x="4282468" y="4572308"/>
                  <a:pt x="4272770" y="4574133"/>
                  <a:pt x="4263552" y="4577301"/>
                </a:cubicBezTo>
                <a:cubicBezTo>
                  <a:pt x="4238876" y="4585654"/>
                  <a:pt x="4214585" y="4595159"/>
                  <a:pt x="4189813" y="4603033"/>
                </a:cubicBezTo>
                <a:cubicBezTo>
                  <a:pt x="4169266" y="4609562"/>
                  <a:pt x="4148142" y="4614266"/>
                  <a:pt x="4127306" y="4620027"/>
                </a:cubicBezTo>
                <a:cubicBezTo>
                  <a:pt x="4118473" y="4622524"/>
                  <a:pt x="4110024" y="4626077"/>
                  <a:pt x="4101192" y="4628188"/>
                </a:cubicBezTo>
                <a:cubicBezTo>
                  <a:pt x="4081412" y="4632990"/>
                  <a:pt x="4061345" y="4637022"/>
                  <a:pt x="4041470" y="4641823"/>
                </a:cubicBezTo>
                <a:cubicBezTo>
                  <a:pt x="4030139" y="4644607"/>
                  <a:pt x="4019194" y="4649600"/>
                  <a:pt x="4007672" y="4651425"/>
                </a:cubicBezTo>
                <a:cubicBezTo>
                  <a:pt x="3980308" y="4655745"/>
                  <a:pt x="3952752" y="4658817"/>
                  <a:pt x="3925195" y="4662274"/>
                </a:cubicBezTo>
                <a:cubicBezTo>
                  <a:pt x="3896776" y="4665826"/>
                  <a:pt x="3868451" y="4669571"/>
                  <a:pt x="3840029" y="4672739"/>
                </a:cubicBezTo>
                <a:cubicBezTo>
                  <a:pt x="3824475" y="4674372"/>
                  <a:pt x="3808824" y="4674660"/>
                  <a:pt x="3793270" y="4676196"/>
                </a:cubicBezTo>
                <a:cubicBezTo>
                  <a:pt x="3779636" y="4677541"/>
                  <a:pt x="3766098" y="4680037"/>
                  <a:pt x="3752464" y="4681670"/>
                </a:cubicBezTo>
                <a:cubicBezTo>
                  <a:pt x="3740654" y="4683013"/>
                  <a:pt x="3728748" y="4683781"/>
                  <a:pt x="3716938" y="4685126"/>
                </a:cubicBezTo>
                <a:cubicBezTo>
                  <a:pt x="3698024" y="4687334"/>
                  <a:pt x="3679204" y="4689831"/>
                  <a:pt x="3660386" y="4692135"/>
                </a:cubicBezTo>
                <a:cubicBezTo>
                  <a:pt x="3652513" y="4692999"/>
                  <a:pt x="3644255" y="4695399"/>
                  <a:pt x="3636862" y="4693960"/>
                </a:cubicBezTo>
                <a:cubicBezTo>
                  <a:pt x="3618235" y="4690310"/>
                  <a:pt x="3599896" y="4691367"/>
                  <a:pt x="3581365" y="4693863"/>
                </a:cubicBezTo>
                <a:cubicBezTo>
                  <a:pt x="3575028" y="4694728"/>
                  <a:pt x="3568211" y="4694535"/>
                  <a:pt x="3562066" y="4692903"/>
                </a:cubicBezTo>
                <a:cubicBezTo>
                  <a:pt x="3549488" y="4689638"/>
                  <a:pt x="3537294" y="4685029"/>
                  <a:pt x="3524908" y="4680997"/>
                </a:cubicBezTo>
                <a:cubicBezTo>
                  <a:pt x="3523563" y="4680517"/>
                  <a:pt x="3521931" y="4680421"/>
                  <a:pt x="3520492" y="4680133"/>
                </a:cubicBezTo>
                <a:cubicBezTo>
                  <a:pt x="3512330" y="4678500"/>
                  <a:pt x="3504266" y="4676868"/>
                  <a:pt x="3496103" y="4675428"/>
                </a:cubicBezTo>
                <a:cubicBezTo>
                  <a:pt x="3491687" y="4674660"/>
                  <a:pt x="3487174" y="4674564"/>
                  <a:pt x="3482757" y="4673892"/>
                </a:cubicBezTo>
                <a:cubicBezTo>
                  <a:pt x="3465667" y="4671203"/>
                  <a:pt x="3446848" y="4675716"/>
                  <a:pt x="3432061" y="4664099"/>
                </a:cubicBezTo>
                <a:cubicBezTo>
                  <a:pt x="3422460" y="4656609"/>
                  <a:pt x="3413146" y="4658338"/>
                  <a:pt x="3402873" y="4659490"/>
                </a:cubicBezTo>
                <a:cubicBezTo>
                  <a:pt x="3395096" y="4660354"/>
                  <a:pt x="3387126" y="4660065"/>
                  <a:pt x="3379253" y="4660162"/>
                </a:cubicBezTo>
                <a:cubicBezTo>
                  <a:pt x="3365427" y="4660449"/>
                  <a:pt x="3351601" y="4660546"/>
                  <a:pt x="3337774" y="4661026"/>
                </a:cubicBezTo>
                <a:cubicBezTo>
                  <a:pt x="3333357" y="4661218"/>
                  <a:pt x="3328846" y="4663619"/>
                  <a:pt x="3324524" y="4663235"/>
                </a:cubicBezTo>
                <a:cubicBezTo>
                  <a:pt x="3304553" y="4661410"/>
                  <a:pt x="3284582" y="4658529"/>
                  <a:pt x="3264610" y="4656897"/>
                </a:cubicBezTo>
                <a:cubicBezTo>
                  <a:pt x="3253281" y="4655938"/>
                  <a:pt x="3241663" y="4657761"/>
                  <a:pt x="3230429" y="4656417"/>
                </a:cubicBezTo>
                <a:cubicBezTo>
                  <a:pt x="3217468" y="4654881"/>
                  <a:pt x="3204794" y="4650945"/>
                  <a:pt x="3191927" y="4648544"/>
                </a:cubicBezTo>
                <a:cubicBezTo>
                  <a:pt x="3188375" y="4647872"/>
                  <a:pt x="3184438" y="4648736"/>
                  <a:pt x="3180694" y="4648928"/>
                </a:cubicBezTo>
                <a:cubicBezTo>
                  <a:pt x="3176469" y="4649120"/>
                  <a:pt x="3172340" y="4649504"/>
                  <a:pt x="3168116" y="4649600"/>
                </a:cubicBezTo>
                <a:cubicBezTo>
                  <a:pt x="3155249" y="4649793"/>
                  <a:pt x="3142384" y="4649504"/>
                  <a:pt x="3129517" y="4650177"/>
                </a:cubicBezTo>
                <a:cubicBezTo>
                  <a:pt x="3121644" y="4650561"/>
                  <a:pt x="3113388" y="4654497"/>
                  <a:pt x="3106089" y="4653057"/>
                </a:cubicBezTo>
                <a:cubicBezTo>
                  <a:pt x="3091208" y="4650272"/>
                  <a:pt x="3076325" y="4656513"/>
                  <a:pt x="3061444" y="4651329"/>
                </a:cubicBezTo>
                <a:cubicBezTo>
                  <a:pt x="3056834" y="4649793"/>
                  <a:pt x="3050497" y="4653633"/>
                  <a:pt x="3044928" y="4653825"/>
                </a:cubicBezTo>
                <a:cubicBezTo>
                  <a:pt x="3031006" y="4654305"/>
                  <a:pt x="3017084" y="4654209"/>
                  <a:pt x="3003162" y="4654113"/>
                </a:cubicBezTo>
                <a:cubicBezTo>
                  <a:pt x="2990680" y="4654017"/>
                  <a:pt x="2977717" y="4655361"/>
                  <a:pt x="2965716" y="4652673"/>
                </a:cubicBezTo>
                <a:cubicBezTo>
                  <a:pt x="2953137" y="4649793"/>
                  <a:pt x="2941808" y="4650177"/>
                  <a:pt x="2929614" y="4653441"/>
                </a:cubicBezTo>
                <a:cubicBezTo>
                  <a:pt x="2921260" y="4655649"/>
                  <a:pt x="2912427" y="4655938"/>
                  <a:pt x="2903786" y="4656609"/>
                </a:cubicBezTo>
                <a:cubicBezTo>
                  <a:pt x="2894473" y="4657377"/>
                  <a:pt x="2884199" y="4655361"/>
                  <a:pt x="2875750" y="4658529"/>
                </a:cubicBezTo>
                <a:cubicBezTo>
                  <a:pt x="2850593" y="4667939"/>
                  <a:pt x="2824765" y="4669955"/>
                  <a:pt x="2798458" y="4669955"/>
                </a:cubicBezTo>
                <a:cubicBezTo>
                  <a:pt x="2793656" y="4669955"/>
                  <a:pt x="2788759" y="4668612"/>
                  <a:pt x="2784152" y="4667171"/>
                </a:cubicBezTo>
                <a:cubicBezTo>
                  <a:pt x="2757266" y="4658529"/>
                  <a:pt x="2730286" y="4659297"/>
                  <a:pt x="2702922" y="4664578"/>
                </a:cubicBezTo>
                <a:cubicBezTo>
                  <a:pt x="2697257" y="4665731"/>
                  <a:pt x="2690921" y="4665923"/>
                  <a:pt x="2685256" y="4664771"/>
                </a:cubicBezTo>
                <a:cubicBezTo>
                  <a:pt x="2669317" y="4661410"/>
                  <a:pt x="2653858" y="4655841"/>
                  <a:pt x="2637824" y="4653441"/>
                </a:cubicBezTo>
                <a:cubicBezTo>
                  <a:pt x="2611324" y="4649504"/>
                  <a:pt x="2588377" y="4662754"/>
                  <a:pt x="2564661" y="4671396"/>
                </a:cubicBezTo>
                <a:cubicBezTo>
                  <a:pt x="2542097" y="4679557"/>
                  <a:pt x="2522894" y="4697992"/>
                  <a:pt x="2496201" y="4693863"/>
                </a:cubicBezTo>
                <a:cubicBezTo>
                  <a:pt x="2493514" y="4693479"/>
                  <a:pt x="2490537" y="4696071"/>
                  <a:pt x="2487560" y="4696744"/>
                </a:cubicBezTo>
                <a:cubicBezTo>
                  <a:pt x="2479399" y="4698568"/>
                  <a:pt x="2471238" y="4700776"/>
                  <a:pt x="2462980" y="4701641"/>
                </a:cubicBezTo>
                <a:cubicBezTo>
                  <a:pt x="2452899" y="4702793"/>
                  <a:pt x="2442625" y="4702409"/>
                  <a:pt x="2432544" y="4703369"/>
                </a:cubicBezTo>
                <a:cubicBezTo>
                  <a:pt x="2419581" y="4704521"/>
                  <a:pt x="2406812" y="4707593"/>
                  <a:pt x="2393945" y="4707593"/>
                </a:cubicBezTo>
                <a:cubicBezTo>
                  <a:pt x="2383575" y="4707593"/>
                  <a:pt x="2373302" y="4704041"/>
                  <a:pt x="2363029" y="4702312"/>
                </a:cubicBezTo>
                <a:cubicBezTo>
                  <a:pt x="2348530" y="4699912"/>
                  <a:pt x="2332591" y="4700584"/>
                  <a:pt x="2319821" y="4694439"/>
                </a:cubicBezTo>
                <a:cubicBezTo>
                  <a:pt x="2306188" y="4687910"/>
                  <a:pt x="2293225" y="4684934"/>
                  <a:pt x="2279111" y="4686950"/>
                </a:cubicBezTo>
                <a:cubicBezTo>
                  <a:pt x="2274406" y="4687622"/>
                  <a:pt x="2268357" y="4691655"/>
                  <a:pt x="2266245" y="4695783"/>
                </a:cubicBezTo>
                <a:cubicBezTo>
                  <a:pt x="2261540" y="4705001"/>
                  <a:pt x="2255108" y="4706634"/>
                  <a:pt x="2246370" y="4703464"/>
                </a:cubicBezTo>
                <a:cubicBezTo>
                  <a:pt x="2238785" y="4700776"/>
                  <a:pt x="2229471" y="4699432"/>
                  <a:pt x="2224287" y="4694247"/>
                </a:cubicBezTo>
                <a:cubicBezTo>
                  <a:pt x="2209596" y="4679557"/>
                  <a:pt x="2190873" y="4679077"/>
                  <a:pt x="2172630" y="4675141"/>
                </a:cubicBezTo>
                <a:cubicBezTo>
                  <a:pt x="2161494" y="4672739"/>
                  <a:pt x="2151123" y="4672644"/>
                  <a:pt x="2139985" y="4674276"/>
                </a:cubicBezTo>
                <a:cubicBezTo>
                  <a:pt x="2115790" y="4677925"/>
                  <a:pt x="2092266" y="4672739"/>
                  <a:pt x="2069030" y="4666115"/>
                </a:cubicBezTo>
                <a:cubicBezTo>
                  <a:pt x="2053667" y="4661698"/>
                  <a:pt x="2037921" y="4659010"/>
                  <a:pt x="2022655" y="4654497"/>
                </a:cubicBezTo>
                <a:cubicBezTo>
                  <a:pt x="2011229" y="4651041"/>
                  <a:pt x="1999804" y="4646912"/>
                  <a:pt x="1989339" y="4641343"/>
                </a:cubicBezTo>
                <a:cubicBezTo>
                  <a:pt x="1974167" y="4633181"/>
                  <a:pt x="1960918" y="4620891"/>
                  <a:pt x="1941618" y="4624156"/>
                </a:cubicBezTo>
                <a:cubicBezTo>
                  <a:pt x="1924623" y="4627036"/>
                  <a:pt x="1909262" y="4620988"/>
                  <a:pt x="1893707" y="4615227"/>
                </a:cubicBezTo>
                <a:cubicBezTo>
                  <a:pt x="1882281" y="4611002"/>
                  <a:pt x="1870857" y="4606681"/>
                  <a:pt x="1859045" y="4603993"/>
                </a:cubicBezTo>
                <a:cubicBezTo>
                  <a:pt x="1845027" y="4600824"/>
                  <a:pt x="1829184" y="4602169"/>
                  <a:pt x="1816702" y="4596311"/>
                </a:cubicBezTo>
                <a:cubicBezTo>
                  <a:pt x="1803644" y="4590166"/>
                  <a:pt x="1792795" y="4594295"/>
                  <a:pt x="1781177" y="4596024"/>
                </a:cubicBezTo>
                <a:cubicBezTo>
                  <a:pt x="1762646" y="4598712"/>
                  <a:pt x="1744210" y="4603705"/>
                  <a:pt x="1725488" y="4597368"/>
                </a:cubicBezTo>
                <a:cubicBezTo>
                  <a:pt x="1702733" y="4589687"/>
                  <a:pt x="1680169" y="4581430"/>
                  <a:pt x="1657318" y="4574133"/>
                </a:cubicBezTo>
                <a:cubicBezTo>
                  <a:pt x="1648483" y="4571347"/>
                  <a:pt x="1638980" y="4570195"/>
                  <a:pt x="1629761" y="4568947"/>
                </a:cubicBezTo>
                <a:cubicBezTo>
                  <a:pt x="1621025" y="4567891"/>
                  <a:pt x="1610559" y="4570579"/>
                  <a:pt x="1603837" y="4566547"/>
                </a:cubicBezTo>
                <a:cubicBezTo>
                  <a:pt x="1586554" y="4556178"/>
                  <a:pt x="1568792" y="4551089"/>
                  <a:pt x="1548820" y="4551089"/>
                </a:cubicBezTo>
                <a:cubicBezTo>
                  <a:pt x="1541330" y="4551089"/>
                  <a:pt x="1534033" y="4546768"/>
                  <a:pt x="1526449" y="4545999"/>
                </a:cubicBezTo>
                <a:cubicBezTo>
                  <a:pt x="1516078" y="4545040"/>
                  <a:pt x="1504172" y="4542447"/>
                  <a:pt x="1495147" y="4546096"/>
                </a:cubicBezTo>
                <a:cubicBezTo>
                  <a:pt x="1473928" y="4554737"/>
                  <a:pt x="1456742" y="4547536"/>
                  <a:pt x="1438211" y="4538991"/>
                </a:cubicBezTo>
                <a:cubicBezTo>
                  <a:pt x="1419967" y="4530541"/>
                  <a:pt x="1400764" y="4523821"/>
                  <a:pt x="1381370" y="4518251"/>
                </a:cubicBezTo>
                <a:cubicBezTo>
                  <a:pt x="1374073" y="4516235"/>
                  <a:pt x="1365336" y="4519596"/>
                  <a:pt x="1357270" y="4520267"/>
                </a:cubicBezTo>
                <a:cubicBezTo>
                  <a:pt x="1354389" y="4520460"/>
                  <a:pt x="1351220" y="4520748"/>
                  <a:pt x="1348629" y="4519788"/>
                </a:cubicBezTo>
                <a:cubicBezTo>
                  <a:pt x="1323569" y="4510570"/>
                  <a:pt x="1298124" y="4503561"/>
                  <a:pt x="1270953" y="4508361"/>
                </a:cubicBezTo>
                <a:cubicBezTo>
                  <a:pt x="1268457" y="4508842"/>
                  <a:pt x="1265672" y="4507786"/>
                  <a:pt x="1263175" y="4507114"/>
                </a:cubicBezTo>
                <a:cubicBezTo>
                  <a:pt x="1250981" y="4503657"/>
                  <a:pt x="1239075" y="4498184"/>
                  <a:pt x="1226690" y="4496936"/>
                </a:cubicBezTo>
                <a:cubicBezTo>
                  <a:pt x="1196157" y="4493864"/>
                  <a:pt x="1165433" y="4492615"/>
                  <a:pt x="1134706" y="4490599"/>
                </a:cubicBezTo>
                <a:cubicBezTo>
                  <a:pt x="1132786" y="4490503"/>
                  <a:pt x="1130770" y="4490503"/>
                  <a:pt x="1129042" y="4489831"/>
                </a:cubicBezTo>
                <a:cubicBezTo>
                  <a:pt x="1117712" y="4485702"/>
                  <a:pt x="1107823" y="4487047"/>
                  <a:pt x="1098220" y="4494919"/>
                </a:cubicBezTo>
                <a:cubicBezTo>
                  <a:pt x="1093996" y="4498376"/>
                  <a:pt x="1088235" y="4500200"/>
                  <a:pt x="1082955" y="4502121"/>
                </a:cubicBezTo>
                <a:cubicBezTo>
                  <a:pt x="1075177" y="4505002"/>
                  <a:pt x="1067208" y="4507786"/>
                  <a:pt x="1059143" y="4509610"/>
                </a:cubicBezTo>
                <a:cubicBezTo>
                  <a:pt x="1051173" y="4511338"/>
                  <a:pt x="1042628" y="4513738"/>
                  <a:pt x="1034947" y="4512395"/>
                </a:cubicBezTo>
                <a:cubicBezTo>
                  <a:pt x="1021121" y="4509994"/>
                  <a:pt x="1007966" y="4504618"/>
                  <a:pt x="994332" y="4501064"/>
                </a:cubicBezTo>
                <a:cubicBezTo>
                  <a:pt x="989628" y="4499816"/>
                  <a:pt x="984442" y="4500009"/>
                  <a:pt x="979546" y="4499912"/>
                </a:cubicBezTo>
                <a:cubicBezTo>
                  <a:pt x="968312" y="4499625"/>
                  <a:pt x="956790" y="4502409"/>
                  <a:pt x="946613" y="4494440"/>
                </a:cubicBezTo>
                <a:cubicBezTo>
                  <a:pt x="937204" y="4486951"/>
                  <a:pt x="927697" y="4489158"/>
                  <a:pt x="917808" y="4494824"/>
                </a:cubicBezTo>
                <a:cubicBezTo>
                  <a:pt x="910703" y="4498857"/>
                  <a:pt x="902639" y="4502025"/>
                  <a:pt x="894669" y="4503561"/>
                </a:cubicBezTo>
                <a:cubicBezTo>
                  <a:pt x="883723" y="4505673"/>
                  <a:pt x="872873" y="4506538"/>
                  <a:pt x="861063" y="4505289"/>
                </a:cubicBezTo>
                <a:cubicBezTo>
                  <a:pt x="852710" y="4504425"/>
                  <a:pt x="845892" y="4504041"/>
                  <a:pt x="839363" y="4498952"/>
                </a:cubicBezTo>
                <a:cubicBezTo>
                  <a:pt x="838308" y="4498184"/>
                  <a:pt x="836388" y="4497992"/>
                  <a:pt x="834947" y="4498089"/>
                </a:cubicBezTo>
                <a:cubicBezTo>
                  <a:pt x="816032" y="4499721"/>
                  <a:pt x="797309" y="4498857"/>
                  <a:pt x="778202" y="4497704"/>
                </a:cubicBezTo>
                <a:cubicBezTo>
                  <a:pt x="753911" y="4496168"/>
                  <a:pt x="728370" y="4500680"/>
                  <a:pt x="707343" y="4516811"/>
                </a:cubicBezTo>
                <a:cubicBezTo>
                  <a:pt x="704271" y="4519212"/>
                  <a:pt x="699662" y="4520267"/>
                  <a:pt x="695629" y="4520844"/>
                </a:cubicBezTo>
                <a:cubicBezTo>
                  <a:pt x="676618" y="4523340"/>
                  <a:pt x="657511" y="4525069"/>
                  <a:pt x="638500" y="4527853"/>
                </a:cubicBezTo>
                <a:cubicBezTo>
                  <a:pt x="628130" y="4529389"/>
                  <a:pt x="617280" y="4530734"/>
                  <a:pt x="607872" y="4534958"/>
                </a:cubicBezTo>
                <a:cubicBezTo>
                  <a:pt x="598655" y="4539086"/>
                  <a:pt x="591260" y="4543983"/>
                  <a:pt x="585788" y="4535342"/>
                </a:cubicBezTo>
                <a:cubicBezTo>
                  <a:pt x="575995" y="4539951"/>
                  <a:pt x="567448" y="4543792"/>
                  <a:pt x="559097" y="4547920"/>
                </a:cubicBezTo>
                <a:cubicBezTo>
                  <a:pt x="556023" y="4549456"/>
                  <a:pt x="553431" y="4551953"/>
                  <a:pt x="550358" y="4553393"/>
                </a:cubicBezTo>
                <a:cubicBezTo>
                  <a:pt x="547093" y="4554930"/>
                  <a:pt x="543445" y="4555889"/>
                  <a:pt x="539893" y="4556657"/>
                </a:cubicBezTo>
                <a:cubicBezTo>
                  <a:pt x="524050" y="4560114"/>
                  <a:pt x="508207" y="4563282"/>
                  <a:pt x="492462" y="4567027"/>
                </a:cubicBezTo>
                <a:cubicBezTo>
                  <a:pt x="489388" y="4567795"/>
                  <a:pt x="486796" y="4570868"/>
                  <a:pt x="484011" y="4572884"/>
                </a:cubicBezTo>
                <a:cubicBezTo>
                  <a:pt x="482187" y="4574228"/>
                  <a:pt x="480363" y="4576244"/>
                  <a:pt x="478346" y="4576533"/>
                </a:cubicBezTo>
                <a:cubicBezTo>
                  <a:pt x="462984" y="4578837"/>
                  <a:pt x="447718" y="4581526"/>
                  <a:pt x="432260" y="4582678"/>
                </a:cubicBezTo>
                <a:cubicBezTo>
                  <a:pt x="419298" y="4583637"/>
                  <a:pt x="406815" y="4583350"/>
                  <a:pt x="403455" y="4600056"/>
                </a:cubicBezTo>
                <a:cubicBezTo>
                  <a:pt x="402879" y="4602937"/>
                  <a:pt x="398750" y="4606010"/>
                  <a:pt x="395583" y="4607449"/>
                </a:cubicBezTo>
                <a:cubicBezTo>
                  <a:pt x="386557" y="4611578"/>
                  <a:pt x="376954" y="4614362"/>
                  <a:pt x="368025" y="4618587"/>
                </a:cubicBezTo>
                <a:cubicBezTo>
                  <a:pt x="338741" y="4632701"/>
                  <a:pt x="308113" y="4641631"/>
                  <a:pt x="275371" y="4639999"/>
                </a:cubicBezTo>
                <a:cubicBezTo>
                  <a:pt x="265194" y="4639519"/>
                  <a:pt x="255304" y="4634333"/>
                  <a:pt x="248871" y="4632413"/>
                </a:cubicBezTo>
                <a:cubicBezTo>
                  <a:pt x="230341" y="4639999"/>
                  <a:pt x="214786" y="4647296"/>
                  <a:pt x="198559" y="4652768"/>
                </a:cubicBezTo>
                <a:cubicBezTo>
                  <a:pt x="184253" y="4657665"/>
                  <a:pt x="169274" y="4660738"/>
                  <a:pt x="154583" y="4664290"/>
                </a:cubicBezTo>
                <a:cubicBezTo>
                  <a:pt x="149206" y="4665635"/>
                  <a:pt x="143734" y="4666403"/>
                  <a:pt x="138261" y="4667075"/>
                </a:cubicBezTo>
                <a:cubicBezTo>
                  <a:pt x="121171" y="4669187"/>
                  <a:pt x="103312" y="4664099"/>
                  <a:pt x="86606" y="4672164"/>
                </a:cubicBezTo>
                <a:cubicBezTo>
                  <a:pt x="77868" y="4676389"/>
                  <a:pt x="69226" y="4681477"/>
                  <a:pt x="60009" y="4683686"/>
                </a:cubicBezTo>
                <a:cubicBezTo>
                  <a:pt x="50120" y="4686086"/>
                  <a:pt x="40446" y="4689831"/>
                  <a:pt x="30568" y="4692507"/>
                </a:cubicBezTo>
                <a:lnTo>
                  <a:pt x="0" y="4694912"/>
                </a:lnTo>
                <a:lnTo>
                  <a:pt x="0" y="4338332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59B39B-C431-04F1-0FF5-7ED921815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3047999"/>
            <a:ext cx="3810000" cy="3048001"/>
          </a:xfrm>
        </p:spPr>
        <p:txBody>
          <a:bodyPr>
            <a:normAutofit/>
          </a:bodyPr>
          <a:lstStyle/>
          <a:p>
            <a:r>
              <a:rPr lang="hu-HU" sz="2600" dirty="0"/>
              <a:t>Orvosi modell :</a:t>
            </a:r>
          </a:p>
          <a:p>
            <a:pPr marL="0" indent="0">
              <a:buNone/>
            </a:pPr>
            <a:r>
              <a:rPr lang="hu-HU" sz="2600" dirty="0"/>
              <a:t> fogyatékossággal </a:t>
            </a:r>
            <a:r>
              <a:rPr lang="hu-HU" sz="2600" dirty="0" err="1"/>
              <a:t>élö</a:t>
            </a:r>
            <a:r>
              <a:rPr lang="hu-HU" sz="2600" dirty="0"/>
              <a:t> ember</a:t>
            </a:r>
          </a:p>
          <a:p>
            <a:pPr marL="0" indent="0">
              <a:buNone/>
            </a:pPr>
            <a:endParaRPr lang="hu-HU" sz="2600" dirty="0"/>
          </a:p>
          <a:p>
            <a:r>
              <a:rPr lang="hu-HU" sz="2600" dirty="0"/>
              <a:t>Társadalmi modell : </a:t>
            </a:r>
          </a:p>
          <a:p>
            <a:pPr marL="0" indent="0">
              <a:buNone/>
            </a:pPr>
            <a:r>
              <a:rPr lang="hu-HU" sz="2600" dirty="0"/>
              <a:t>fogyatékos(</a:t>
            </a:r>
            <a:r>
              <a:rPr lang="hu-HU" sz="2600" dirty="0" err="1"/>
              <a:t>sá</a:t>
            </a:r>
            <a:r>
              <a:rPr lang="hu-HU" sz="2600" dirty="0"/>
              <a:t> tett) ember</a:t>
            </a:r>
          </a:p>
          <a:p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20976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5C747B-1870-A93D-C11E-438CE57F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6366" y="1143000"/>
            <a:ext cx="3285045" cy="4572000"/>
          </a:xfrm>
        </p:spPr>
        <p:txBody>
          <a:bodyPr anchor="ctr">
            <a:normAutofit/>
          </a:bodyPr>
          <a:lstStyle/>
          <a:p>
            <a:pPr algn="r"/>
            <a:r>
              <a:rPr lang="hu-HU" sz="3400" dirty="0"/>
              <a:t>Autizmusbarát </a:t>
            </a:r>
            <a:r>
              <a:rPr lang="hu-HU" sz="3400" dirty="0" err="1"/>
              <a:t>checkLIst</a:t>
            </a:r>
            <a:r>
              <a:rPr lang="hu-HU" sz="3400" dirty="0"/>
              <a:t> </a:t>
            </a:r>
            <a:r>
              <a:rPr lang="hu-HU" sz="3400" dirty="0" err="1"/>
              <a:t>AvaGY</a:t>
            </a:r>
            <a:r>
              <a:rPr lang="hu-HU" sz="3400" dirty="0"/>
              <a:t> KONTROLLÉLMÉNY</a:t>
            </a:r>
          </a:p>
        </p:txBody>
      </p:sp>
      <p:sp>
        <p:nvSpPr>
          <p:cNvPr id="16" name="Tartalom helye 2">
            <a:extLst>
              <a:ext uri="{FF2B5EF4-FFF2-40B4-BE49-F238E27FC236}">
                <a16:creationId xmlns:a16="http://schemas.microsoft.com/office/drawing/2014/main" id="{DB87C1AF-8DB8-4EDB-E177-E175684DF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679" y="1143000"/>
            <a:ext cx="8887071" cy="5086350"/>
          </a:xfrm>
        </p:spPr>
        <p:txBody>
          <a:bodyPr anchor="ctr">
            <a:normAutofit fontScale="70000" lnSpcReduction="20000"/>
          </a:bodyPr>
          <a:lstStyle/>
          <a:p>
            <a:r>
              <a:rPr lang="hu-HU" sz="2800" dirty="0">
                <a:latin typeface="Courier" pitchFamily="2" charset="0"/>
              </a:rPr>
              <a:t>BEJÓSOLHATÓ, </a:t>
            </a:r>
            <a:r>
              <a:rPr lang="hu-HU" sz="2800" dirty="0" err="1">
                <a:latin typeface="Courier" pitchFamily="2" charset="0"/>
              </a:rPr>
              <a:t>KISZÁMíTHATÓ</a:t>
            </a:r>
            <a:r>
              <a:rPr lang="hu-HU" sz="2800" dirty="0">
                <a:latin typeface="Courier" pitchFamily="2" charset="0"/>
              </a:rPr>
              <a:t>  </a:t>
            </a:r>
            <a:r>
              <a:rPr lang="hu-HU" sz="2800" b="0" dirty="0">
                <a:latin typeface="Courier" pitchFamily="2" charset="0"/>
              </a:rPr>
              <a:t>- naptár, a mai alkalom menetrendje, kérdezés</a:t>
            </a:r>
          </a:p>
          <a:p>
            <a:r>
              <a:rPr lang="hu-HU" sz="2800" dirty="0">
                <a:latin typeface="Courier" pitchFamily="2" charset="0"/>
              </a:rPr>
              <a:t>KONKRÉT</a:t>
            </a:r>
            <a:r>
              <a:rPr lang="hu-HU" sz="2800" b="0" dirty="0">
                <a:latin typeface="Courier" pitchFamily="2" charset="0"/>
              </a:rPr>
              <a:t> – receptben az arányok</a:t>
            </a:r>
          </a:p>
          <a:p>
            <a:r>
              <a:rPr lang="hu-HU" sz="2800" dirty="0">
                <a:latin typeface="Courier" pitchFamily="2" charset="0"/>
              </a:rPr>
              <a:t>ÉRTHETŐ,  EGYÉRTELMŰ </a:t>
            </a:r>
            <a:r>
              <a:rPr lang="hu-HU" sz="2800" b="0" dirty="0">
                <a:latin typeface="Courier" pitchFamily="2" charset="0"/>
              </a:rPr>
              <a:t>– orvosi kezeléskor, hogy mi fog történni</a:t>
            </a:r>
          </a:p>
          <a:p>
            <a:r>
              <a:rPr lang="hu-HU" sz="2800" dirty="0">
                <a:latin typeface="Courier" pitchFamily="2" charset="0"/>
              </a:rPr>
              <a:t>KEVESEBB VERBALITÁS TÖBB VIZUALITÁS</a:t>
            </a:r>
            <a:r>
              <a:rPr lang="hu-HU" sz="2800" b="0" dirty="0">
                <a:latin typeface="Courier" pitchFamily="2" charset="0"/>
              </a:rPr>
              <a:t> – recept, </a:t>
            </a:r>
            <a:r>
              <a:rPr lang="hu-HU" sz="2800" b="0" dirty="0" err="1">
                <a:latin typeface="Courier" pitchFamily="2" charset="0"/>
              </a:rPr>
              <a:t>ikea</a:t>
            </a:r>
            <a:r>
              <a:rPr lang="hu-HU" sz="2800" b="0" dirty="0">
                <a:latin typeface="Courier" pitchFamily="2" charset="0"/>
              </a:rPr>
              <a:t> bútor összeszerelés</a:t>
            </a:r>
          </a:p>
          <a:p>
            <a:r>
              <a:rPr lang="hu-HU" sz="2800" dirty="0">
                <a:latin typeface="Courier" pitchFamily="2" charset="0"/>
              </a:rPr>
              <a:t>SZENZOROS IGÉNYEKRE ÉRZÉKENY</a:t>
            </a:r>
            <a:r>
              <a:rPr lang="hu-HU" sz="2800" b="0" dirty="0">
                <a:latin typeface="Courier" pitchFamily="2" charset="0"/>
              </a:rPr>
              <a:t> – mi kell ahhoz, hogy jót aludjak?</a:t>
            </a:r>
          </a:p>
          <a:p>
            <a:r>
              <a:rPr lang="hu-HU" sz="2800" dirty="0">
                <a:latin typeface="Courier" pitchFamily="2" charset="0"/>
              </a:rPr>
              <a:t>NEM BÜNTETŐ – ÉRTENI AKARÓ</a:t>
            </a:r>
            <a:r>
              <a:rPr lang="hu-HU" sz="2800" b="0" dirty="0">
                <a:latin typeface="Courier" pitchFamily="2" charset="0"/>
              </a:rPr>
              <a:t> – bármilyen tanulási folyamat</a:t>
            </a:r>
          </a:p>
          <a:p>
            <a:r>
              <a:rPr lang="hu-HU" sz="2800" dirty="0">
                <a:latin typeface="Courier" pitchFamily="2" charset="0"/>
              </a:rPr>
              <a:t>MOTIVÁCIÓVAL MEGTÁMOGATOTT</a:t>
            </a:r>
            <a:r>
              <a:rPr lang="hu-HU" sz="2800" b="0" dirty="0">
                <a:latin typeface="Courier" pitchFamily="2" charset="0"/>
              </a:rPr>
              <a:t> – kihívások, fogadalmak, vizsgahelyzet</a:t>
            </a:r>
          </a:p>
          <a:p>
            <a:r>
              <a:rPr lang="hu-HU" sz="2800" dirty="0">
                <a:latin typeface="Courier" pitchFamily="2" charset="0"/>
              </a:rPr>
              <a:t>„RAJTAKAPÁS A JÓN” </a:t>
            </a:r>
            <a:r>
              <a:rPr lang="hu-HU" sz="2800" b="0" dirty="0">
                <a:latin typeface="Courier" pitchFamily="2" charset="0"/>
              </a:rPr>
              <a:t>– bármilyen tanulási folyamat</a:t>
            </a:r>
          </a:p>
          <a:p>
            <a:r>
              <a:rPr lang="hu-HU" sz="2800" dirty="0">
                <a:latin typeface="Courier" pitchFamily="2" charset="0"/>
              </a:rPr>
              <a:t>ÉRZELMILEG ELÉRHETŐ, HIGGADT, TARTALMAZÓ </a:t>
            </a:r>
            <a:r>
              <a:rPr lang="hu-HU" sz="2800" b="0" dirty="0">
                <a:latin typeface="Courier" pitchFamily="2" charset="0"/>
              </a:rPr>
              <a:t>– emberi kapcsolatok, </a:t>
            </a:r>
            <a:r>
              <a:rPr lang="hu-HU" sz="2800" b="0" dirty="0" err="1">
                <a:latin typeface="Courier" pitchFamily="2" charset="0"/>
              </a:rPr>
              <a:t>ráhangolódás</a:t>
            </a:r>
            <a:endParaRPr lang="hu-HU" sz="2800" b="0" dirty="0">
              <a:latin typeface="Courier" pitchFamily="2" charset="0"/>
            </a:endParaRPr>
          </a:p>
          <a:p>
            <a:endParaRPr lang="hu-HU" sz="1500" dirty="0"/>
          </a:p>
          <a:p>
            <a:endParaRPr lang="hu-HU" sz="1500" dirty="0"/>
          </a:p>
        </p:txBody>
      </p:sp>
    </p:spTree>
    <p:extLst>
      <p:ext uri="{BB962C8B-B14F-4D97-AF65-F5344CB8AC3E}">
        <p14:creationId xmlns:p14="http://schemas.microsoft.com/office/powerpoint/2010/main" val="3852218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93b71d6c08_1_55"/>
          <p:cNvSpPr txBox="1">
            <a:spLocks noGrp="1"/>
          </p:cNvSpPr>
          <p:nvPr>
            <p:ph type="title"/>
          </p:nvPr>
        </p:nvSpPr>
        <p:spPr>
          <a:xfrm>
            <a:off x="821275" y="516787"/>
            <a:ext cx="8911800" cy="1281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Napirend, STRUKTÚRA</a:t>
            </a:r>
            <a:endParaRPr dirty="0"/>
          </a:p>
        </p:txBody>
      </p:sp>
      <p:pic>
        <p:nvPicPr>
          <p:cNvPr id="460" name="Google Shape;460;g293b71d6c08_1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518" y="1589571"/>
            <a:ext cx="3014457" cy="4282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g293b71d6c08_1_55"/>
          <p:cNvPicPr preferRelativeResize="0"/>
          <p:nvPr/>
        </p:nvPicPr>
        <p:blipFill rotWithShape="1">
          <a:blip r:embed="rId4">
            <a:alphaModFix/>
          </a:blip>
          <a:srcRect l="38583" r="26899"/>
          <a:stretch/>
        </p:blipFill>
        <p:spPr>
          <a:xfrm>
            <a:off x="9341510" y="795560"/>
            <a:ext cx="1587031" cy="5076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26;g29400f02f76_1_38">
            <a:extLst>
              <a:ext uri="{FF2B5EF4-FFF2-40B4-BE49-F238E27FC236}">
                <a16:creationId xmlns:a16="http://schemas.microsoft.com/office/drawing/2014/main" id="{CB0A23C1-FEA9-9257-2DEF-FC750ED942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35374" t="23020" r="37975" b="5310"/>
          <a:stretch/>
        </p:blipFill>
        <p:spPr>
          <a:xfrm>
            <a:off x="4908218" y="659468"/>
            <a:ext cx="3372118" cy="5539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877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g2942b53a472_0_28"/>
          <p:cNvPicPr preferRelativeResize="0"/>
          <p:nvPr/>
        </p:nvPicPr>
        <p:blipFill rotWithShape="1">
          <a:blip r:embed="rId3">
            <a:alphaModFix/>
          </a:blip>
          <a:srcRect l="34783" t="21252" r="36127" b="9858"/>
          <a:stretch/>
        </p:blipFill>
        <p:spPr>
          <a:xfrm>
            <a:off x="1315800" y="1382500"/>
            <a:ext cx="3313350" cy="436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2942b53a472_0_28"/>
          <p:cNvSpPr txBox="1"/>
          <p:nvPr/>
        </p:nvSpPr>
        <p:spPr>
          <a:xfrm>
            <a:off x="1980538" y="435525"/>
            <a:ext cx="2821500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>
                <a:latin typeface="Century Gothic"/>
                <a:ea typeface="Century Gothic"/>
                <a:cs typeface="Century Gothic"/>
                <a:sym typeface="Century Gothic"/>
              </a:rPr>
              <a:t>Egy checklist az elindulás sorba rendezéséhez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9" name="Google Shape;229;g2942b53a472_0_28"/>
          <p:cNvPicPr preferRelativeResize="0"/>
          <p:nvPr/>
        </p:nvPicPr>
        <p:blipFill rotWithShape="1">
          <a:blip r:embed="rId4">
            <a:alphaModFix/>
          </a:blip>
          <a:srcRect t="11587" b="30501"/>
          <a:stretch/>
        </p:blipFill>
        <p:spPr>
          <a:xfrm>
            <a:off x="5991504" y="1097275"/>
            <a:ext cx="5368576" cy="233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2942b53a472_0_28"/>
          <p:cNvPicPr preferRelativeResize="0"/>
          <p:nvPr/>
        </p:nvPicPr>
        <p:blipFill rotWithShape="1">
          <a:blip r:embed="rId5">
            <a:alphaModFix/>
          </a:blip>
          <a:srcRect l="20424" t="27572" r="40516" b="38571"/>
          <a:stretch/>
        </p:blipFill>
        <p:spPr>
          <a:xfrm>
            <a:off x="6500037" y="4443425"/>
            <a:ext cx="3758388" cy="16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2942b53a472_0_28"/>
          <p:cNvSpPr txBox="1"/>
          <p:nvPr/>
        </p:nvSpPr>
        <p:spPr>
          <a:xfrm>
            <a:off x="8204191" y="388900"/>
            <a:ext cx="1196983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Étkezés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8093273D-F333-DC22-2B10-022E5BBB29F9}"/>
              </a:ext>
            </a:extLst>
          </p:cNvPr>
          <p:cNvSpPr txBox="1"/>
          <p:nvPr/>
        </p:nvSpPr>
        <p:spPr>
          <a:xfrm>
            <a:off x="5612073" y="3612428"/>
            <a:ext cx="5184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dirty="0"/>
              <a:t>VÉGREHAJTÓ FUNKCIÓK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93b71d6c08_1_70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/>
              <a:t>Felkészítés</a:t>
            </a:r>
            <a:endParaRPr/>
          </a:p>
        </p:txBody>
      </p:sp>
      <p:sp>
        <p:nvSpPr>
          <p:cNvPr id="477" name="Google Shape;477;g293b71d6c08_1_70"/>
          <p:cNvSpPr txBox="1">
            <a:spLocks noGrp="1"/>
          </p:cNvSpPr>
          <p:nvPr>
            <p:ph type="body" idx="1"/>
          </p:nvPr>
        </p:nvSpPr>
        <p:spPr>
          <a:xfrm>
            <a:off x="953625" y="1257300"/>
            <a:ext cx="5992800" cy="32146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🠶"/>
            </a:pPr>
            <a:r>
              <a:rPr lang="hu-HU" dirty="0"/>
              <a:t>Átláthatóvá tesz, biztonságérzést ad, szorongást csökkent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🠶"/>
            </a:pPr>
            <a:r>
              <a:rPr lang="hu-HU" dirty="0"/>
              <a:t>Önállóságot növel - tudom mit kell csinálnom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🠶"/>
            </a:pPr>
            <a:r>
              <a:rPr lang="hu-HU" dirty="0"/>
              <a:t>Változások, új helyzeteknél különösen fontos a felkészítés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🠶"/>
            </a:pPr>
            <a:r>
              <a:rPr lang="hu-HU" dirty="0"/>
              <a:t>A ragaszkodásoktól való eltérés változása</a:t>
            </a:r>
            <a:endParaRPr dirty="0"/>
          </a:p>
        </p:txBody>
      </p:sp>
      <p:pic>
        <p:nvPicPr>
          <p:cNvPr id="478" name="Google Shape;478;g293b71d6c08_1_70"/>
          <p:cNvPicPr preferRelativeResize="0"/>
          <p:nvPr/>
        </p:nvPicPr>
        <p:blipFill rotWithShape="1">
          <a:blip r:embed="rId3">
            <a:alphaModFix/>
          </a:blip>
          <a:srcRect l="16538" t="52216" r="16798" b="14142"/>
          <a:stretch/>
        </p:blipFill>
        <p:spPr>
          <a:xfrm>
            <a:off x="1162143" y="4471988"/>
            <a:ext cx="5575763" cy="161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g293b71d6c08_1_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1193" y="624110"/>
            <a:ext cx="3657182" cy="535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F73493-9C02-49E8-AFA2-6E34AE61E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484631"/>
            <a:ext cx="6340519" cy="729807"/>
          </a:xfrm>
        </p:spPr>
        <p:txBody>
          <a:bodyPr>
            <a:normAutofit fontScale="90000"/>
          </a:bodyPr>
          <a:lstStyle/>
          <a:p>
            <a:r>
              <a:rPr lang="hu-HU" dirty="0"/>
              <a:t>Érzelmi és fizikai biztonság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E3D965-3E1C-E505-E5C4-0135D9AC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144" y="1463886"/>
            <a:ext cx="6306309" cy="3930227"/>
          </a:xfrm>
        </p:spPr>
        <p:txBody>
          <a:bodyPr>
            <a:normAutofit/>
          </a:bodyPr>
          <a:lstStyle/>
          <a:p>
            <a:r>
              <a:rPr lang="hu-HU" sz="4000" dirty="0"/>
              <a:t>Kiszámítható és jól strukturált környezet</a:t>
            </a:r>
          </a:p>
          <a:p>
            <a:r>
              <a:rPr lang="hu-HU" sz="4000" dirty="0"/>
              <a:t>Kommunikációs eszközök biztosítása</a:t>
            </a:r>
          </a:p>
          <a:p>
            <a:r>
              <a:rPr lang="hu-HU" sz="4000" dirty="0" err="1"/>
              <a:t>Hozzáférhetö</a:t>
            </a:r>
            <a:r>
              <a:rPr lang="hu-HU" sz="4000" dirty="0"/>
              <a:t> elvárások</a:t>
            </a:r>
          </a:p>
        </p:txBody>
      </p:sp>
      <p:pic>
        <p:nvPicPr>
          <p:cNvPr id="1026" name="Picture 2" descr="A képen Téglalap látható&#10;&#10;Automatikusan generált leírás">
            <a:extLst>
              <a:ext uri="{FF2B5EF4-FFF2-40B4-BE49-F238E27FC236}">
                <a16:creationId xmlns:a16="http://schemas.microsoft.com/office/drawing/2014/main" id="{F0D873C1-C6E7-9C18-8396-39295DFC5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9879" y="517657"/>
            <a:ext cx="3667489" cy="275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képen sárga, kör, fedett pályás, művészet látható&#10;&#10;Automatikusan generált leírás">
            <a:extLst>
              <a:ext uri="{FF2B5EF4-FFF2-40B4-BE49-F238E27FC236}">
                <a16:creationId xmlns:a16="http://schemas.microsoft.com/office/drawing/2014/main" id="{C79851CF-4D16-5758-1CAD-0E984EB18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9879" y="3429000"/>
            <a:ext cx="3667489" cy="275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120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293b71d6c08_1_60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KONKRETIZÁLÁS, ELVÁRÁSOK</a:t>
            </a:r>
            <a:endParaRPr dirty="0"/>
          </a:p>
        </p:txBody>
      </p:sp>
      <p:sp>
        <p:nvSpPr>
          <p:cNvPr id="638" name="Google Shape;638;g293b71d6c08_1_60"/>
          <p:cNvSpPr txBox="1">
            <a:spLocks noGrp="1"/>
          </p:cNvSpPr>
          <p:nvPr>
            <p:ph type="body" idx="1"/>
          </p:nvPr>
        </p:nvSpPr>
        <p:spPr>
          <a:xfrm>
            <a:off x="1460662" y="1259975"/>
            <a:ext cx="8915400" cy="377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🠶"/>
            </a:pPr>
            <a:r>
              <a:rPr lang="hu-HU" dirty="0"/>
              <a:t>fekete fehér gondolkodás differenciálása</a:t>
            </a:r>
            <a:endParaRPr dirty="0"/>
          </a:p>
        </p:txBody>
      </p:sp>
      <p:pic>
        <p:nvPicPr>
          <p:cNvPr id="639" name="Google Shape;639;g293b71d6c08_1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926" y="4744200"/>
            <a:ext cx="5052162" cy="148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g293b71d6c08_1_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1983" y="2183664"/>
            <a:ext cx="6020999" cy="201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g293b71d6c08_1_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2180" y="1379625"/>
            <a:ext cx="4243658" cy="45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g293b71d6c08_1_60"/>
          <p:cNvSpPr txBox="1"/>
          <p:nvPr/>
        </p:nvSpPr>
        <p:spPr>
          <a:xfrm>
            <a:off x="2134769" y="4161594"/>
            <a:ext cx="3279238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Sebesség-skála vonatokkal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9400f02f76_1_22"/>
          <p:cNvSpPr txBox="1"/>
          <p:nvPr/>
        </p:nvSpPr>
        <p:spPr>
          <a:xfrm>
            <a:off x="1542817" y="494176"/>
            <a:ext cx="2253300" cy="9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Fáradtság-skála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Mellette konkrét megoldások is lehetnek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5" name="Google Shape;505;g29400f02f76_1_22"/>
          <p:cNvSpPr txBox="1"/>
          <p:nvPr/>
        </p:nvSpPr>
        <p:spPr>
          <a:xfrm>
            <a:off x="5168525" y="936175"/>
            <a:ext cx="2253300" cy="9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>
                <a:latin typeface="Century Gothic"/>
                <a:ea typeface="Century Gothic"/>
                <a:cs typeface="Century Gothic"/>
                <a:sym typeface="Century Gothic"/>
              </a:rPr>
              <a:t>Dühösség-skála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6" name="Google Shape;506;g29400f02f76_1_22"/>
          <p:cNvSpPr txBox="1"/>
          <p:nvPr/>
        </p:nvSpPr>
        <p:spPr>
          <a:xfrm>
            <a:off x="8908546" y="588275"/>
            <a:ext cx="2253300" cy="9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Telítődés-skála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Mellette konkrét megoldások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07" name="Google Shape;507;g29400f02f76_1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8075" y="1674537"/>
            <a:ext cx="3369311" cy="4265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g29400f02f76_1_22"/>
          <p:cNvPicPr preferRelativeResize="0"/>
          <p:nvPr/>
        </p:nvPicPr>
        <p:blipFill rotWithShape="1">
          <a:blip r:embed="rId4">
            <a:alphaModFix/>
          </a:blip>
          <a:srcRect l="34236" t="20467" r="35987" b="11375"/>
          <a:stretch/>
        </p:blipFill>
        <p:spPr>
          <a:xfrm>
            <a:off x="4153926" y="1857175"/>
            <a:ext cx="3468199" cy="446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g29400f02f76_1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614" y="1857175"/>
            <a:ext cx="3196026" cy="4083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32E547E1-CE59-7097-0AAE-49744DE59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3929" y="1336406"/>
            <a:ext cx="2908703" cy="418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94EC3D9-1F7B-3773-8564-1D89FDC863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t="19445" r="50000" b="8089"/>
          <a:stretch/>
        </p:blipFill>
        <p:spPr bwMode="auto">
          <a:xfrm>
            <a:off x="751451" y="983471"/>
            <a:ext cx="3688856" cy="489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2F02BE-8B0F-223B-653F-BDA1B2303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255" y="1761934"/>
            <a:ext cx="3424294" cy="4224528"/>
          </a:xfrm>
        </p:spPr>
        <p:txBody>
          <a:bodyPr>
            <a:normAutofit fontScale="92500" lnSpcReduction="10000"/>
          </a:bodyPr>
          <a:lstStyle/>
          <a:p>
            <a:r>
              <a:rPr lang="hu-HU" sz="4000" dirty="0"/>
              <a:t>Megnyugtatás: Viselkedés helyettesítése</a:t>
            </a:r>
          </a:p>
          <a:p>
            <a:r>
              <a:rPr lang="hu-HU" sz="4000" dirty="0"/>
              <a:t>Mi az, amit már eleve csinál?</a:t>
            </a:r>
          </a:p>
          <a:p>
            <a:r>
              <a:rPr lang="hu-HU" sz="4000" dirty="0"/>
              <a:t>Közös kutatómunka</a:t>
            </a:r>
          </a:p>
          <a:p>
            <a:r>
              <a:rPr lang="hu-HU" sz="4000" dirty="0"/>
              <a:t>Mi az, ami megnyugtató számára?</a:t>
            </a:r>
          </a:p>
          <a:p>
            <a:endParaRPr lang="hu-HU" sz="2800" dirty="0"/>
          </a:p>
          <a:p>
            <a:endParaRPr lang="hu-HU" sz="1600" dirty="0">
              <a:solidFill>
                <a:schemeClr val="bg1"/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393A45C-A989-439E-4477-78D45060BBC2}"/>
              </a:ext>
            </a:extLst>
          </p:cNvPr>
          <p:cNvSpPr txBox="1"/>
          <p:nvPr/>
        </p:nvSpPr>
        <p:spPr>
          <a:xfrm>
            <a:off x="6572250" y="639402"/>
            <a:ext cx="3900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dirty="0"/>
              <a:t>INDULATKEZELÉS</a:t>
            </a:r>
          </a:p>
        </p:txBody>
      </p:sp>
    </p:spTree>
    <p:extLst>
      <p:ext uri="{BB962C8B-B14F-4D97-AF65-F5344CB8AC3E}">
        <p14:creationId xmlns:p14="http://schemas.microsoft.com/office/powerpoint/2010/main" val="213352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56E2A5-8B43-6347-5553-2FF1A4681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790" y="5711056"/>
            <a:ext cx="10318418" cy="5238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spc="800" dirty="0" err="1"/>
              <a:t>Kiszámítható</a:t>
            </a:r>
            <a:r>
              <a:rPr lang="en-US" sz="2400" spc="800" dirty="0"/>
              <a:t> </a:t>
            </a:r>
            <a:r>
              <a:rPr lang="en-US" sz="2400" spc="800" dirty="0" err="1"/>
              <a:t>érzelmi</a:t>
            </a:r>
            <a:r>
              <a:rPr lang="en-US" sz="2400" spc="800" dirty="0"/>
              <a:t> </a:t>
            </a:r>
            <a:r>
              <a:rPr lang="en-US" sz="2400" spc="800" dirty="0" err="1"/>
              <a:t>helyzetek</a:t>
            </a:r>
            <a:endParaRPr lang="en-US" sz="2400" spc="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AB18E02-306B-B0FB-9B0B-EB9B8FE85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9705" y="545406"/>
            <a:ext cx="7432589" cy="516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633F1EB-3DC0-12BC-A528-48E4F3873DA5}"/>
              </a:ext>
            </a:extLst>
          </p:cNvPr>
          <p:cNvSpPr txBox="1"/>
          <p:nvPr/>
        </p:nvSpPr>
        <p:spPr>
          <a:xfrm>
            <a:off x="3050381" y="3244334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0" i="0" u="none" strike="noStrike" dirty="0">
                <a:solidFill>
                  <a:srgbClr val="000000"/>
                </a:solidFill>
                <a:effectLst/>
              </a:rPr>
              <a:t> 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6411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g294a48d07ba_0_10"/>
          <p:cNvPicPr preferRelativeResize="0"/>
          <p:nvPr/>
        </p:nvPicPr>
        <p:blipFill rotWithShape="1">
          <a:blip r:embed="rId3">
            <a:alphaModFix/>
          </a:blip>
          <a:srcRect l="20715" t="20995" r="52891" b="11732"/>
          <a:stretch/>
        </p:blipFill>
        <p:spPr>
          <a:xfrm>
            <a:off x="1800275" y="708537"/>
            <a:ext cx="3700413" cy="5220775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g294a48d07ba_0_10"/>
          <p:cNvSpPr txBox="1"/>
          <p:nvPr/>
        </p:nvSpPr>
        <p:spPr>
          <a:xfrm>
            <a:off x="517238" y="2672537"/>
            <a:ext cx="2194500" cy="10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A biztonság 3-as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Mit is jelent a biztonságos viselkedés?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40" name="Google Shape;440;g294a48d07ba_0_10"/>
          <p:cNvPicPr preferRelativeResize="0"/>
          <p:nvPr/>
        </p:nvPicPr>
        <p:blipFill rotWithShape="1">
          <a:blip r:embed="rId4">
            <a:alphaModFix/>
          </a:blip>
          <a:srcRect l="23180" t="15216" r="24386" b="18161"/>
          <a:stretch/>
        </p:blipFill>
        <p:spPr>
          <a:xfrm>
            <a:off x="5400676" y="1622345"/>
            <a:ext cx="5859390" cy="430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41BF6E9A-781E-BB50-9C32-67FBE0FD6263}"/>
              </a:ext>
            </a:extLst>
          </p:cNvPr>
          <p:cNvSpPr txBox="1"/>
          <p:nvPr/>
        </p:nvSpPr>
        <p:spPr>
          <a:xfrm>
            <a:off x="5872162" y="514349"/>
            <a:ext cx="4957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600" dirty="0"/>
              <a:t>VISELKESÉSSZABÁLYOZÁS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g2948aad6900_0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1876" y="1727200"/>
            <a:ext cx="3384375" cy="42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g2948aad6900_0_57"/>
          <p:cNvSpPr txBox="1"/>
          <p:nvPr/>
        </p:nvSpPr>
        <p:spPr>
          <a:xfrm>
            <a:off x="1993516" y="359150"/>
            <a:ext cx="25665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Jutalomválasztó lap: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4 konkrét jutalomból 3-at választhat a gyerek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98" name="Google Shape;598;g2948aad6900_0_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0936" y="1727200"/>
            <a:ext cx="6320502" cy="44307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F0BE5E6C-B83C-EA02-E59E-4D4726C4EA7F}"/>
              </a:ext>
            </a:extLst>
          </p:cNvPr>
          <p:cNvSpPr txBox="1"/>
          <p:nvPr/>
        </p:nvSpPr>
        <p:spPr>
          <a:xfrm>
            <a:off x="4560016" y="700087"/>
            <a:ext cx="6320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dirty="0"/>
              <a:t>MOTIVÁCIÓ, JUTALMAZÁS, DÖNTÉSI JOG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g29400f02f76_1_5"/>
          <p:cNvPicPr preferRelativeResize="0"/>
          <p:nvPr/>
        </p:nvPicPr>
        <p:blipFill rotWithShape="1">
          <a:blip r:embed="rId3">
            <a:alphaModFix/>
          </a:blip>
          <a:srcRect l="50133" t="23388" r="10530" b="16810"/>
          <a:stretch/>
        </p:blipFill>
        <p:spPr>
          <a:xfrm>
            <a:off x="1027650" y="795087"/>
            <a:ext cx="4556700" cy="406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g29400f02f76_1_5"/>
          <p:cNvPicPr preferRelativeResize="0"/>
          <p:nvPr/>
        </p:nvPicPr>
        <p:blipFill rotWithShape="1">
          <a:blip r:embed="rId4">
            <a:alphaModFix/>
          </a:blip>
          <a:srcRect l="20653" t="21953" r="22056" b="11157"/>
          <a:stretch/>
        </p:blipFill>
        <p:spPr>
          <a:xfrm>
            <a:off x="5943599" y="1496313"/>
            <a:ext cx="5414963" cy="4062663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g29400f02f76_1_5"/>
          <p:cNvSpPr txBox="1"/>
          <p:nvPr/>
        </p:nvSpPr>
        <p:spPr>
          <a:xfrm>
            <a:off x="2159726" y="4946013"/>
            <a:ext cx="3424624" cy="11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Szabadidő megtervezése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Hogyan szeretném eltölteni?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>
                <a:latin typeface="Century Gothic"/>
                <a:ea typeface="Century Gothic"/>
                <a:cs typeface="Century Gothic"/>
                <a:sym typeface="Century Gothic"/>
              </a:rPr>
              <a:t>Mire számíthatok?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246B3FF2-35C5-250D-2DB8-562427F38618}"/>
              </a:ext>
            </a:extLst>
          </p:cNvPr>
          <p:cNvSpPr txBox="1"/>
          <p:nvPr/>
        </p:nvSpPr>
        <p:spPr>
          <a:xfrm>
            <a:off x="5785839" y="726873"/>
            <a:ext cx="37392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400" dirty="0"/>
              <a:t>TÁRSAS ÉS EGYÉNI IGÉNYEK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AnalogousFromDarkSeedLeftStep">
      <a:dk1>
        <a:srgbClr val="000000"/>
      </a:dk1>
      <a:lt1>
        <a:srgbClr val="FFFFFF"/>
      </a:lt1>
      <a:dk2>
        <a:srgbClr val="1C2432"/>
      </a:dk2>
      <a:lt2>
        <a:srgbClr val="F2F3F0"/>
      </a:lt2>
      <a:accent1>
        <a:srgbClr val="844BC5"/>
      </a:accent1>
      <a:accent2>
        <a:srgbClr val="4842B7"/>
      </a:accent2>
      <a:accent3>
        <a:srgbClr val="4B78C5"/>
      </a:accent3>
      <a:accent4>
        <a:srgbClr val="3999B3"/>
      </a:accent4>
      <a:accent5>
        <a:srgbClr val="49C0A8"/>
      </a:accent5>
      <a:accent6>
        <a:srgbClr val="39B368"/>
      </a:accent6>
      <a:hlink>
        <a:srgbClr val="339A97"/>
      </a:hlink>
      <a:folHlink>
        <a:srgbClr val="7F7F7F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522</Words>
  <Application>Microsoft Macintosh PowerPoint</Application>
  <PresentationFormat>Szélesvásznú</PresentationFormat>
  <Paragraphs>92</Paragraphs>
  <Slides>16</Slides>
  <Notes>12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Courier</vt:lpstr>
      <vt:lpstr>The Hand</vt:lpstr>
      <vt:lpstr>The Serif Hand</vt:lpstr>
      <vt:lpstr>ChitchatVTI</vt:lpstr>
      <vt:lpstr>Autizmus:  Szempontok és eszközök</vt:lpstr>
      <vt:lpstr>DIAGNOSZTIKA </vt:lpstr>
      <vt:lpstr>SPEKTRUMSZEMLÉLET</vt:lpstr>
      <vt:lpstr>Hogyan gondolkodunk az autizmusról?</vt:lpstr>
      <vt:lpstr>Autizmusbarát checkLIst AvaGY KONTROLLÉLMÉNY</vt:lpstr>
      <vt:lpstr>Napirend, STRUKTÚRA</vt:lpstr>
      <vt:lpstr>PowerPoint-bemutató</vt:lpstr>
      <vt:lpstr>Felkészítés</vt:lpstr>
      <vt:lpstr>Érzelmi és fizikai biztonság</vt:lpstr>
      <vt:lpstr>KONKRETIZÁLÁS, ELVÁRÁSOK</vt:lpstr>
      <vt:lpstr>PowerPoint-bemutató</vt:lpstr>
      <vt:lpstr>PowerPoint-bemutató</vt:lpstr>
      <vt:lpstr>Kiszámítható érzelmi helyzetek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Autizmus:  Szempontok és eszközök</dc:title>
  <dc:creator>Szári Laura</dc:creator>
  <cp:lastModifiedBy>Szári Laura</cp:lastModifiedBy>
  <cp:revision>1</cp:revision>
  <dcterms:created xsi:type="dcterms:W3CDTF">2024-01-30T08:50:13Z</dcterms:created>
  <dcterms:modified xsi:type="dcterms:W3CDTF">2024-01-30T12:15:14Z</dcterms:modified>
</cp:coreProperties>
</file>